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avi" ContentType="video/x-msvide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686" r:id="rId2"/>
    <p:sldId id="629" r:id="rId3"/>
    <p:sldId id="730" r:id="rId4"/>
    <p:sldId id="857" r:id="rId5"/>
    <p:sldId id="858" r:id="rId6"/>
    <p:sldId id="511" r:id="rId7"/>
    <p:sldId id="553" r:id="rId8"/>
    <p:sldId id="716" r:id="rId9"/>
    <p:sldId id="719" r:id="rId10"/>
    <p:sldId id="720" r:id="rId11"/>
    <p:sldId id="721" r:id="rId12"/>
    <p:sldId id="722" r:id="rId13"/>
    <p:sldId id="723" r:id="rId14"/>
    <p:sldId id="724" r:id="rId15"/>
    <p:sldId id="725" r:id="rId16"/>
    <p:sldId id="726" r:id="rId17"/>
    <p:sldId id="727" r:id="rId18"/>
    <p:sldId id="728" r:id="rId19"/>
    <p:sldId id="729" r:id="rId20"/>
    <p:sldId id="795" r:id="rId21"/>
    <p:sldId id="796" r:id="rId22"/>
    <p:sldId id="797" r:id="rId23"/>
    <p:sldId id="798" r:id="rId24"/>
    <p:sldId id="799" r:id="rId25"/>
    <p:sldId id="800" r:id="rId26"/>
    <p:sldId id="801" r:id="rId27"/>
    <p:sldId id="802" r:id="rId28"/>
    <p:sldId id="803" r:id="rId29"/>
    <p:sldId id="804" r:id="rId30"/>
    <p:sldId id="805" r:id="rId31"/>
    <p:sldId id="806" r:id="rId32"/>
    <p:sldId id="807" r:id="rId33"/>
    <p:sldId id="808" r:id="rId34"/>
    <p:sldId id="809" r:id="rId35"/>
    <p:sldId id="810" r:id="rId36"/>
    <p:sldId id="811" r:id="rId37"/>
    <p:sldId id="812" r:id="rId38"/>
    <p:sldId id="731" r:id="rId39"/>
    <p:sldId id="732" r:id="rId40"/>
    <p:sldId id="733" r:id="rId41"/>
    <p:sldId id="734" r:id="rId42"/>
    <p:sldId id="735" r:id="rId43"/>
    <p:sldId id="736" r:id="rId44"/>
    <p:sldId id="737" r:id="rId45"/>
    <p:sldId id="738" r:id="rId46"/>
    <p:sldId id="739" r:id="rId47"/>
    <p:sldId id="819" r:id="rId48"/>
    <p:sldId id="740" r:id="rId49"/>
    <p:sldId id="813" r:id="rId50"/>
    <p:sldId id="814" r:id="rId51"/>
    <p:sldId id="815" r:id="rId52"/>
    <p:sldId id="816" r:id="rId53"/>
    <p:sldId id="817" r:id="rId54"/>
    <p:sldId id="818" r:id="rId55"/>
    <p:sldId id="741" r:id="rId56"/>
    <p:sldId id="742" r:id="rId57"/>
    <p:sldId id="746" r:id="rId58"/>
    <p:sldId id="747" r:id="rId59"/>
    <p:sldId id="748" r:id="rId60"/>
    <p:sldId id="749" r:id="rId61"/>
    <p:sldId id="750" r:id="rId62"/>
    <p:sldId id="751" r:id="rId63"/>
    <p:sldId id="752" r:id="rId64"/>
    <p:sldId id="753" r:id="rId65"/>
    <p:sldId id="754" r:id="rId66"/>
    <p:sldId id="755" r:id="rId67"/>
    <p:sldId id="756" r:id="rId68"/>
    <p:sldId id="757" r:id="rId69"/>
    <p:sldId id="758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88944" autoAdjust="0"/>
  </p:normalViewPr>
  <p:slideViewPr>
    <p:cSldViewPr snapToGrid="0" snapToObjects="1">
      <p:cViewPr varScale="1">
        <p:scale>
          <a:sx n="107" d="100"/>
          <a:sy n="107" d="100"/>
        </p:scale>
        <p:origin x="16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FFD33-095A-8641-B2BF-F9F47ADD317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A4BFF-0DAA-AD48-9FEA-59BA5445D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B6B19-4D4F-4E17-93AB-B29761E57953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89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8F3F38-B629-4BFE-969A-827C862960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22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=6NcIJXTlugc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89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8F3F38-B629-4BFE-969A-827C862960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24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8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BEB955-E7F5-4783-8CF7-69EDFC2E5D97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25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8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8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BEB955-E7F5-4783-8CF7-69EDFC2E5D97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/>
              <a:t>26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17423-CC60-429F-B626-74CBC878ED8A}" type="slidenum">
              <a:rPr lang="en-US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9C3390-DEA3-45C4-B1DA-733B7BB985F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8C24EBC-A85B-4F00-8075-FF8F9C48ACF8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http://</a:t>
            </a:r>
            <a:r>
              <a:rPr lang="en-US" dirty="0" err="1" smtClean="0">
                <a:latin typeface="Arial" pitchFamily="34" charset="0"/>
              </a:rPr>
              <a:t>www.gavrila.net</a:t>
            </a:r>
            <a:r>
              <a:rPr lang="en-US" dirty="0" smtClean="0">
                <a:latin typeface="Arial" pitchFamily="34" charset="0"/>
              </a:rPr>
              <a:t>/Research/</a:t>
            </a:r>
            <a:r>
              <a:rPr lang="en-US" dirty="0" err="1" smtClean="0">
                <a:latin typeface="Arial" pitchFamily="34" charset="0"/>
              </a:rPr>
              <a:t>Chamfer_System</a:t>
            </a:r>
            <a:r>
              <a:rPr lang="en-US" dirty="0" smtClean="0">
                <a:latin typeface="Arial" pitchFamily="34" charset="0"/>
              </a:rPr>
              <a:t>/</a:t>
            </a:r>
            <a:r>
              <a:rPr lang="en-US" dirty="0" err="1" smtClean="0">
                <a:latin typeface="Arial" pitchFamily="34" charset="0"/>
              </a:rPr>
              <a:t>chamfer_system.html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1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1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1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12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D26EE-767E-4ECC-B93A-381E986AA4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1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7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4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0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1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emf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0.xml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9.png"/><Relationship Id="rId6" Type="http://schemas.openxmlformats.org/officeDocument/2006/relationships/image" Target="../media/image30.em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7.png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7.png"/><Relationship Id="rId6" Type="http://schemas.openxmlformats.org/officeDocument/2006/relationships/image" Target="../media/image29.png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8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7.png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28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7.png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28.png"/><Relationship Id="rId11" Type="http://schemas.openxmlformats.org/officeDocument/2006/relationships/image" Target="../media/image39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9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4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51.wmf"/><Relationship Id="rId6" Type="http://schemas.openxmlformats.org/officeDocument/2006/relationships/image" Target="../media/image4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53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1.wmf"/><Relationship Id="rId6" Type="http://schemas.openxmlformats.org/officeDocument/2006/relationships/image" Target="../media/image47.png"/><Relationship Id="rId7" Type="http://schemas.openxmlformats.org/officeDocument/2006/relationships/image" Target="../media/image52.png"/><Relationship Id="rId8" Type="http://schemas.openxmlformats.org/officeDocument/2006/relationships/oleObject" Target="../embeddings/oleObject5.bin"/><Relationship Id="rId9" Type="http://schemas.openxmlformats.org/officeDocument/2006/relationships/image" Target="../media/image54.wmf"/><Relationship Id="rId10" Type="http://schemas.openxmlformats.org/officeDocument/2006/relationships/image" Target="../media/image5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51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54.wmf"/><Relationship Id="rId8" Type="http://schemas.openxmlformats.org/officeDocument/2006/relationships/image" Target="../media/image47.png"/><Relationship Id="rId9" Type="http://schemas.openxmlformats.org/officeDocument/2006/relationships/image" Target="../media/image52.png"/><Relationship Id="rId10" Type="http://schemas.openxmlformats.org/officeDocument/2006/relationships/image" Target="../media/image5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29" Type="http://schemas.openxmlformats.org/officeDocument/2006/relationships/image" Target="../media/image8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4" Type="http://schemas.openxmlformats.org/officeDocument/2006/relationships/image" Target="../media/image98.jpg"/><Relationship Id="rId5" Type="http://schemas.openxmlformats.org/officeDocument/2006/relationships/image" Target="../media/image99.jpg"/><Relationship Id="rId6" Type="http://schemas.openxmlformats.org/officeDocument/2006/relationships/image" Target="../media/image10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" Type="http://schemas.openxmlformats.org/officeDocument/2006/relationships/vmlDrawing" Target="../drawings/vmlDrawing5.v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5.xml"/><Relationship Id="rId6" Type="http://schemas.openxmlformats.org/officeDocument/2006/relationships/oleObject" Target="../embeddings/oleObject8.bin"/><Relationship Id="rId7" Type="http://schemas.openxmlformats.org/officeDocument/2006/relationships/image" Target="../media/image101.png"/><Relationship Id="rId8" Type="http://schemas.openxmlformats.org/officeDocument/2006/relationships/oleObject" Target="../embeddings/oleObject9.bin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" Type="http://schemas.openxmlformats.org/officeDocument/2006/relationships/vmlDrawing" Target="../drawings/vmlDrawing6.v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tags" Target="../tags/tag18.xml"/><Relationship Id="rId7" Type="http://schemas.openxmlformats.org/officeDocument/2006/relationships/tags" Target="../tags/tag19.xml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36.xml"/><Relationship Id="rId10" Type="http://schemas.openxmlformats.org/officeDocument/2006/relationships/oleObject" Target="../embeddings/oleObject10.bin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9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" Type="http://schemas.openxmlformats.org/officeDocument/2006/relationships/vmlDrawing" Target="../drawings/vmlDrawing7.vml"/><Relationship Id="rId2" Type="http://schemas.openxmlformats.org/officeDocument/2006/relationships/tags" Target="../tags/tag20.xml"/><Relationship Id="rId3" Type="http://schemas.openxmlformats.org/officeDocument/2006/relationships/tags" Target="../tags/tag21.xml"/><Relationship Id="rId4" Type="http://schemas.openxmlformats.org/officeDocument/2006/relationships/tags" Target="../tags/tag22.xml"/><Relationship Id="rId5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37.xml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emf"/><Relationship Id="rId5" Type="http://schemas.openxmlformats.org/officeDocument/2006/relationships/image" Target="../media/image119.emf"/><Relationship Id="rId6" Type="http://schemas.openxmlformats.org/officeDocument/2006/relationships/image" Target="../media/image120.emf"/><Relationship Id="rId7" Type="http://schemas.openxmlformats.org/officeDocument/2006/relationships/image" Target="../media/image121.emf"/><Relationship Id="rId8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1.png"/><Relationship Id="rId12" Type="http://schemas.openxmlformats.org/officeDocument/2006/relationships/image" Target="../media/image109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" Type="http://schemas.openxmlformats.org/officeDocument/2006/relationships/vmlDrawing" Target="../drawings/vmlDrawing8.vml"/><Relationship Id="rId2" Type="http://schemas.openxmlformats.org/officeDocument/2006/relationships/tags" Target="../tags/tag24.xml"/><Relationship Id="rId3" Type="http://schemas.openxmlformats.org/officeDocument/2006/relationships/tags" Target="../tags/tag25.xml"/><Relationship Id="rId4" Type="http://schemas.openxmlformats.org/officeDocument/2006/relationships/tags" Target="../tags/tag26.xml"/><Relationship Id="rId5" Type="http://schemas.openxmlformats.org/officeDocument/2006/relationships/tags" Target="../tags/tag27.xml"/><Relationship Id="rId6" Type="http://schemas.openxmlformats.org/officeDocument/2006/relationships/tags" Target="../tags/tag28.xml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38.xml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26.wmf"/><Relationship Id="rId6" Type="http://schemas.openxmlformats.org/officeDocument/2006/relationships/image" Target="../media/image118.emf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emf"/><Relationship Id="rId10" Type="http://schemas.openxmlformats.org/officeDocument/2006/relationships/image" Target="../media/image11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6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emf"/><Relationship Id="rId5" Type="http://schemas.openxmlformats.org/officeDocument/2006/relationships/image" Target="../media/image119.emf"/><Relationship Id="rId6" Type="http://schemas.openxmlformats.org/officeDocument/2006/relationships/image" Target="../media/image120.emf"/><Relationship Id="rId7" Type="http://schemas.openxmlformats.org/officeDocument/2006/relationships/image" Target="../media/image121.emf"/><Relationship Id="rId8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26.wmf"/><Relationship Id="rId6" Type="http://schemas.openxmlformats.org/officeDocument/2006/relationships/image" Target="../media/image118.emf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emf"/><Relationship Id="rId10" Type="http://schemas.openxmlformats.org/officeDocument/2006/relationships/image" Target="../media/image119.emf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26.wmf"/><Relationship Id="rId6" Type="http://schemas.openxmlformats.org/officeDocument/2006/relationships/image" Target="../media/image118.emf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32.emf"/><Relationship Id="rId10" Type="http://schemas.openxmlformats.org/officeDocument/2006/relationships/image" Target="../media/image11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4.png"/><Relationship Id="rId4" Type="http://schemas.openxmlformats.org/officeDocument/2006/relationships/image" Target="../media/image118.emf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19.emf"/><Relationship Id="rId8" Type="http://schemas.openxmlformats.org/officeDocument/2006/relationships/image" Target="../media/image139.emf"/><Relationship Id="rId9" Type="http://schemas.openxmlformats.org/officeDocument/2006/relationships/image" Target="../media/image140.emf"/><Relationship Id="rId10" Type="http://schemas.openxmlformats.org/officeDocument/2006/relationships/image" Target="../media/image1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43.emf"/><Relationship Id="rId6" Type="http://schemas.openxmlformats.org/officeDocument/2006/relationships/image" Target="../media/image144.emf"/><Relationship Id="rId7" Type="http://schemas.openxmlformats.org/officeDocument/2006/relationships/image" Target="../media/image119.emf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4" Type="http://schemas.openxmlformats.org/officeDocument/2006/relationships/image" Target="../media/image98.jpg"/><Relationship Id="rId5" Type="http://schemas.openxmlformats.org/officeDocument/2006/relationships/image" Target="../media/image99.jpg"/><Relationship Id="rId6" Type="http://schemas.openxmlformats.org/officeDocument/2006/relationships/image" Target="../media/image100.jpg"/><Relationship Id="rId7" Type="http://schemas.openxmlformats.org/officeDocument/2006/relationships/image" Target="../media/image14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4" Type="http://schemas.openxmlformats.org/officeDocument/2006/relationships/image" Target="../media/image157.wmf"/><Relationship Id="rId5" Type="http://schemas.openxmlformats.org/officeDocument/2006/relationships/image" Target="../media/image158.wmf"/><Relationship Id="rId6" Type="http://schemas.openxmlformats.org/officeDocument/2006/relationships/image" Target="../media/image159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4" Type="http://schemas.openxmlformats.org/officeDocument/2006/relationships/image" Target="../media/image158.wmf"/><Relationship Id="rId5" Type="http://schemas.openxmlformats.org/officeDocument/2006/relationships/image" Target="../media/image159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8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 (Body)"/>
                <a:cs typeface="Calibri (Body)"/>
              </a:rPr>
              <a:t>Concepte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și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aplicații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în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br>
              <a:rPr lang="en-US" dirty="0" smtClean="0">
                <a:latin typeface="Calibri (Body)"/>
                <a:cs typeface="Calibri (Body)"/>
              </a:rPr>
            </a:br>
            <a:r>
              <a:rPr lang="en-US" dirty="0" err="1" smtClean="0">
                <a:latin typeface="Calibri (Body)"/>
                <a:cs typeface="Calibri (Body)"/>
              </a:rPr>
              <a:t>Vederea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Artificială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Calibri (Body)"/>
                <a:cs typeface="Calibri (Body)"/>
              </a:rPr>
              <a:t>Bogdan Alexe			</a:t>
            </a:r>
            <a:r>
              <a:rPr lang="en-US" sz="3000" dirty="0" err="1" smtClean="0">
                <a:solidFill>
                  <a:schemeClr val="tx1"/>
                </a:solidFill>
                <a:latin typeface="Calibri (Body)"/>
                <a:cs typeface="Calibri (Body)"/>
              </a:rPr>
              <a:t>Radu</a:t>
            </a:r>
            <a:r>
              <a:rPr lang="en-US" sz="3000" dirty="0" smtClean="0">
                <a:solidFill>
                  <a:schemeClr val="tx1"/>
                </a:solidFill>
                <a:latin typeface="Calibri (Body)"/>
                <a:cs typeface="Calibri (Body)"/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  <a:latin typeface="Calibri (Body)"/>
                <a:cs typeface="Calibri (Body)"/>
              </a:rPr>
              <a:t>Ionescu</a:t>
            </a:r>
            <a:endParaRPr lang="en-US" sz="3000" dirty="0">
              <a:solidFill>
                <a:schemeClr val="tx1"/>
              </a:solidFill>
              <a:latin typeface="Calibri (Body)"/>
              <a:cs typeface="Calibri (Body)"/>
            </a:endParaRPr>
          </a:p>
          <a:p>
            <a:endParaRPr lang="en-US" sz="3600" dirty="0" smtClean="0">
              <a:latin typeface="Calibri (Body)"/>
              <a:cs typeface="Calibri (Body)"/>
            </a:endParaRPr>
          </a:p>
          <a:p>
            <a:endParaRPr lang="en-US" sz="2700" dirty="0" smtClean="0">
              <a:solidFill>
                <a:srgbClr val="000000"/>
              </a:solidFill>
              <a:latin typeface="Calibri (Body)"/>
              <a:cs typeface="Calibri (Body)"/>
            </a:endParaRPr>
          </a:p>
          <a:p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Cursul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4 </a:t>
            </a:r>
          </a:p>
          <a:p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anul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III,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Opțional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Informatică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,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semestrul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I, 2017-2018</a:t>
            </a:r>
          </a:p>
          <a:p>
            <a:endParaRPr lang="en-US" dirty="0" smtClean="0">
              <a:solidFill>
                <a:srgbClr val="000000"/>
              </a:solidFill>
              <a:latin typeface="Calibri (Body)"/>
              <a:cs typeface="Calibri (Body)"/>
            </a:endParaRPr>
          </a:p>
          <a:p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7524" y="4401108"/>
            <a:ext cx="43564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 err="1">
                <a:solidFill>
                  <a:srgbClr val="0000FF"/>
                </a:solidFill>
                <a:latin typeface="Calibri (Body)"/>
                <a:cs typeface="Calibri (Body)"/>
              </a:rPr>
              <a:t>b</a:t>
            </a:r>
            <a:r>
              <a:rPr lang="en-US" sz="2500" b="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ogdan.alexe@fmi.unibuc.ro</a:t>
            </a:r>
            <a:endParaRPr lang="en-US" sz="2500" b="0" dirty="0">
              <a:solidFill>
                <a:srgbClr val="0000FF"/>
              </a:solidFill>
              <a:latin typeface="Calibri (Body)"/>
              <a:cs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0052" y="4401108"/>
            <a:ext cx="43564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raducu.ionescu@gmail.com</a:t>
            </a:r>
            <a:endParaRPr lang="en-US" sz="2500" b="0" dirty="0">
              <a:solidFill>
                <a:srgbClr val="0000FF"/>
              </a:solidFill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108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 smtClean="0"/>
              <a:t>Alte</a:t>
            </a:r>
            <a:r>
              <a:rPr lang="en-US" dirty="0" smtClean="0"/>
              <a:t> </a:t>
            </a:r>
            <a:r>
              <a:rPr lang="en-US" dirty="0" err="1"/>
              <a:t>f</a:t>
            </a:r>
            <a:r>
              <a:rPr lang="en-US" dirty="0" err="1" smtClean="0"/>
              <a:t>iltre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diferențe</a:t>
            </a:r>
            <a:r>
              <a:rPr lang="en-US" dirty="0" smtClean="0"/>
              <a:t> finite</a:t>
            </a:r>
          </a:p>
        </p:txBody>
      </p:sp>
      <p:pic>
        <p:nvPicPr>
          <p:cNvPr id="11161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9363" y="1128713"/>
            <a:ext cx="6276975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01675" y="4889500"/>
            <a:ext cx="68230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My =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fspecial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(‘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sobel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’);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outim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imfilter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(double(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), My);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imagesc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outim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colormap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gray;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08550" y="2333625"/>
            <a:ext cx="2373313" cy="1022350"/>
          </a:xfrm>
          <a:prstGeom prst="rect">
            <a:avLst/>
          </a:prstGeom>
          <a:noFill/>
          <a:ln w="57150" cmpd="sng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0" name="Picture 9" descr="sobeltiger.jpg"/>
          <p:cNvPicPr>
            <a:picLocks noChangeAspect="1"/>
          </p:cNvPicPr>
          <p:nvPr/>
        </p:nvPicPr>
        <p:blipFill>
          <a:blip r:embed="rId4" cstate="print"/>
          <a:srcRect l="17435" t="7281" r="11356" b="11217"/>
          <a:stretch>
            <a:fillRect/>
          </a:stretch>
        </p:blipFill>
        <p:spPr bwMode="auto">
          <a:xfrm>
            <a:off x="5995988" y="4378325"/>
            <a:ext cx="2446337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40440" y="6589359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093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9"/>
          <p:cNvSpPr>
            <a:spLocks noChangeArrowheads="1"/>
          </p:cNvSpPr>
          <p:nvPr/>
        </p:nvSpPr>
        <p:spPr bwMode="auto">
          <a:xfrm>
            <a:off x="685800" y="3429000"/>
            <a:ext cx="839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 smtClean="0"/>
              <a:t>Gradientul</a:t>
            </a:r>
            <a:r>
              <a:rPr lang="en-US" sz="2400" dirty="0" smtClean="0"/>
              <a:t> </a:t>
            </a:r>
            <a:r>
              <a:rPr lang="en-US" sz="2400" dirty="0" err="1" smtClean="0"/>
              <a:t>arată</a:t>
            </a:r>
            <a:r>
              <a:rPr lang="en-US" sz="2400" dirty="0" smtClean="0"/>
              <a:t> </a:t>
            </a:r>
            <a:r>
              <a:rPr lang="en-US" sz="2400" dirty="0" err="1" smtClean="0"/>
              <a:t>direcția</a:t>
            </a:r>
            <a:r>
              <a:rPr lang="en-US" sz="2400" dirty="0" smtClean="0"/>
              <a:t> </a:t>
            </a:r>
            <a:r>
              <a:rPr lang="en-US" sz="2400" dirty="0" err="1" smtClean="0"/>
              <a:t>celei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rapide</a:t>
            </a:r>
            <a:r>
              <a:rPr lang="en-US" sz="2400" dirty="0" smtClean="0"/>
              <a:t> </a:t>
            </a:r>
            <a:r>
              <a:rPr lang="en-US" sz="2400" dirty="0" err="1" smtClean="0"/>
              <a:t>schimbări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intensitate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974853" name="Rectangle 5"/>
          <p:cNvSpPr>
            <a:spLocks noChangeArrowheads="1"/>
          </p:cNvSpPr>
          <p:nvPr/>
        </p:nvSpPr>
        <p:spPr bwMode="auto">
          <a:xfrm>
            <a:off x="6096000" y="2057400"/>
            <a:ext cx="9906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48" name="Line 6"/>
          <p:cNvSpPr>
            <a:spLocks noChangeShapeType="1"/>
          </p:cNvSpPr>
          <p:nvPr/>
        </p:nvSpPr>
        <p:spPr bwMode="auto">
          <a:xfrm flipV="1">
            <a:off x="6605588" y="2209800"/>
            <a:ext cx="328613" cy="3286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9246" name="Picture 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51688" y="2133600"/>
            <a:ext cx="1535113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44" name="Oval 8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129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 smtClean="0"/>
              <a:t>Gradientul</a:t>
            </a:r>
            <a:r>
              <a:rPr lang="en-US" sz="2400" dirty="0" smtClean="0"/>
              <a:t> </a:t>
            </a:r>
            <a:r>
              <a:rPr lang="en-US" sz="2400" dirty="0" err="1" smtClean="0"/>
              <a:t>unei</a:t>
            </a:r>
            <a:r>
              <a:rPr lang="en-US" sz="2400" dirty="0" smtClean="0"/>
              <a:t> </a:t>
            </a:r>
            <a:r>
              <a:rPr lang="en-US" sz="2400" dirty="0" err="1" smtClean="0"/>
              <a:t>imagini</a:t>
            </a:r>
            <a:r>
              <a:rPr lang="en-US" sz="2400" dirty="0" smtClean="0"/>
              <a:t>: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pic>
        <p:nvPicPr>
          <p:cNvPr id="9222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11430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1066800" y="2057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24" name="Line 13"/>
          <p:cNvSpPr>
            <a:spLocks noChangeShapeType="1"/>
          </p:cNvSpPr>
          <p:nvPr/>
        </p:nvSpPr>
        <p:spPr bwMode="auto">
          <a:xfrm>
            <a:off x="1219200" y="2590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25" name="Oval 14"/>
          <p:cNvSpPr>
            <a:spLocks noChangeArrowheads="1"/>
          </p:cNvSpPr>
          <p:nvPr/>
        </p:nvSpPr>
        <p:spPr bwMode="auto">
          <a:xfrm>
            <a:off x="1162050" y="2552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226" name="Picture 15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2132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9" name="Picture 1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67201" y="2819400"/>
            <a:ext cx="141763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6" name="Rectangle 18"/>
          <p:cNvSpPr>
            <a:spLocks noChangeArrowheads="1"/>
          </p:cNvSpPr>
          <p:nvPr/>
        </p:nvSpPr>
        <p:spPr bwMode="auto">
          <a:xfrm rot="5400000">
            <a:off x="4187825" y="1671638"/>
            <a:ext cx="304800" cy="1074738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41" name="Line 19"/>
          <p:cNvSpPr>
            <a:spLocks noChangeShapeType="1"/>
          </p:cNvSpPr>
          <p:nvPr/>
        </p:nvSpPr>
        <p:spPr bwMode="auto">
          <a:xfrm rot="5400000">
            <a:off x="4076700" y="24765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42" name="Oval 20"/>
          <p:cNvSpPr>
            <a:spLocks noChangeArrowheads="1"/>
          </p:cNvSpPr>
          <p:nvPr/>
        </p:nvSpPr>
        <p:spPr bwMode="auto">
          <a:xfrm>
            <a:off x="4305301" y="2171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9" name="Rectangle 26"/>
          <p:cNvSpPr>
            <a:spLocks noChangeArrowheads="1"/>
          </p:cNvSpPr>
          <p:nvPr/>
        </p:nvSpPr>
        <p:spPr bwMode="auto">
          <a:xfrm>
            <a:off x="685800" y="47244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 smtClean="0"/>
              <a:t>Direcția</a:t>
            </a:r>
            <a:r>
              <a:rPr lang="en-US" sz="2400" dirty="0" smtClean="0"/>
              <a:t> </a:t>
            </a:r>
            <a:r>
              <a:rPr lang="en-US" sz="2400" dirty="0" err="1" smtClean="0"/>
              <a:t>gradientului</a:t>
            </a:r>
            <a:r>
              <a:rPr lang="en-US" sz="2400" dirty="0" smtClean="0"/>
              <a:t>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dată</a:t>
            </a:r>
            <a:r>
              <a:rPr lang="en-US" sz="2400" dirty="0" smtClean="0"/>
              <a:t> de:</a:t>
            </a:r>
            <a:endParaRPr lang="en-US" sz="2400" dirty="0"/>
          </a:p>
        </p:txBody>
      </p:sp>
      <p:pic>
        <p:nvPicPr>
          <p:cNvPr id="9230" name="Picture 27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67492" y="4735513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28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" y="6037263"/>
            <a:ext cx="3708400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85800" y="5427663"/>
            <a:ext cx="807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 smtClean="0">
                <a:solidFill>
                  <a:srgbClr val="000000"/>
                </a:solidFill>
              </a:rPr>
              <a:t>Caracterizăm</a:t>
            </a:r>
            <a:r>
              <a:rPr lang="en-US" sz="2400" dirty="0" smtClean="0">
                <a:solidFill>
                  <a:srgbClr val="000000"/>
                </a:solidFill>
              </a:rPr>
              <a:t> o </a:t>
            </a:r>
            <a:r>
              <a:rPr lang="en-US" sz="2400" dirty="0" err="1" smtClean="0">
                <a:solidFill>
                  <a:srgbClr val="000000"/>
                </a:solidFill>
              </a:rPr>
              <a:t>muchie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prin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/>
              <a:t>magnitudinea</a:t>
            </a:r>
            <a:r>
              <a:rPr lang="en-US" sz="2400" dirty="0" smtClean="0"/>
              <a:t> </a:t>
            </a:r>
            <a:r>
              <a:rPr lang="en-US" sz="2400" dirty="0" err="1" smtClean="0"/>
              <a:t>gradientului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990600" y="3891671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 smtClean="0"/>
              <a:t>Care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legătura</a:t>
            </a:r>
            <a:r>
              <a:rPr lang="en-US" sz="2000" dirty="0" smtClean="0"/>
              <a:t> </a:t>
            </a:r>
            <a:r>
              <a:rPr lang="en-US" sz="2000" dirty="0" err="1" smtClean="0"/>
              <a:t>dintre</a:t>
            </a:r>
            <a:r>
              <a:rPr lang="en-US" sz="2000" dirty="0" smtClean="0"/>
              <a:t> </a:t>
            </a:r>
            <a:r>
              <a:rPr lang="en-US" sz="2000" dirty="0" err="1" smtClean="0"/>
              <a:t>direcția</a:t>
            </a:r>
            <a:r>
              <a:rPr lang="en-US" sz="2000" dirty="0" smtClean="0"/>
              <a:t> </a:t>
            </a:r>
            <a:r>
              <a:rPr lang="en-US" sz="2000" dirty="0" err="1" smtClean="0"/>
              <a:t>gradientului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direcția</a:t>
            </a:r>
            <a:r>
              <a:rPr lang="en-US" sz="2000" dirty="0" smtClean="0"/>
              <a:t> </a:t>
            </a:r>
            <a:r>
              <a:rPr lang="en-US" sz="2000" dirty="0" err="1" smtClean="0"/>
              <a:t>muchiei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3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9481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Gradientul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 smtClean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1024467" y="4281138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 err="1" smtClean="0"/>
              <a:t>Direcția</a:t>
            </a:r>
            <a:r>
              <a:rPr lang="en-US" sz="2000" dirty="0" smtClean="0"/>
              <a:t> </a:t>
            </a:r>
            <a:r>
              <a:rPr lang="en-US" sz="2000" dirty="0" err="1" smtClean="0"/>
              <a:t>gradientului</a:t>
            </a:r>
            <a:r>
              <a:rPr lang="en-US" sz="2000" dirty="0" smtClean="0"/>
              <a:t>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perpendiculară</a:t>
            </a:r>
            <a:r>
              <a:rPr lang="en-US" sz="2000" dirty="0" smtClean="0"/>
              <a:t> </a:t>
            </a:r>
            <a:r>
              <a:rPr lang="en-US" sz="2000" dirty="0" err="1" smtClean="0"/>
              <a:t>pe</a:t>
            </a:r>
            <a:r>
              <a:rPr lang="en-US" sz="2000" dirty="0" smtClean="0"/>
              <a:t> </a:t>
            </a:r>
            <a:r>
              <a:rPr lang="en-US" sz="2000" dirty="0" err="1" smtClean="0"/>
              <a:t>direcția</a:t>
            </a:r>
            <a:r>
              <a:rPr lang="en-US" sz="2000" dirty="0" smtClean="0"/>
              <a:t> </a:t>
            </a:r>
            <a:r>
              <a:rPr lang="en-US" sz="2000" dirty="0" err="1" smtClean="0"/>
              <a:t>muchiei</a:t>
            </a:r>
            <a:endParaRPr lang="en-US" sz="2000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16" y="5989899"/>
            <a:ext cx="3052601" cy="799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05418" y="6175112"/>
            <a:ext cx="9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74853" grpId="0" animBg="1"/>
      <p:bldP spid="9248" grpId="0" animBg="1"/>
      <p:bldP spid="9244" grpId="0" animBg="1"/>
      <p:bldP spid="974860" grpId="0" animBg="1"/>
      <p:bldP spid="9224" grpId="0" animBg="1"/>
      <p:bldP spid="9225" grpId="0" animBg="1"/>
      <p:bldP spid="974866" grpId="0" animBg="1"/>
      <p:bldP spid="9241" grpId="0" animBg="1"/>
      <p:bldP spid="9242" grpId="0" animBg="1"/>
      <p:bldP spid="9229" grpId="0"/>
      <p:bldP spid="31" grpId="0"/>
      <p:bldP spid="32" grpId="0"/>
      <p:bldP spid="34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476270" y="1314315"/>
            <a:ext cx="790260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600" dirty="0" err="1" smtClean="0"/>
              <a:t>calculez</a:t>
            </a:r>
            <a:r>
              <a:rPr lang="en-US" sz="2600" dirty="0" smtClean="0"/>
              <a:t> </a:t>
            </a:r>
            <a:r>
              <a:rPr lang="en-US" sz="2600" dirty="0" err="1" smtClean="0"/>
              <a:t>mai</a:t>
            </a:r>
            <a:r>
              <a:rPr lang="en-US" sz="2600" dirty="0" smtClean="0"/>
              <a:t> </a:t>
            </a:r>
            <a:r>
              <a:rPr lang="en-US" sz="2600" dirty="0" err="1" smtClean="0"/>
              <a:t>întâi</a:t>
            </a:r>
            <a:r>
              <a:rPr lang="en-US" sz="2600" dirty="0" smtClean="0"/>
              <a:t> </a:t>
            </a:r>
            <a:r>
              <a:rPr lang="en-US" sz="2600" dirty="0" err="1" smtClean="0"/>
              <a:t>derivatele</a:t>
            </a:r>
            <a:r>
              <a:rPr lang="en-US" sz="2600" dirty="0" smtClean="0"/>
              <a:t> </a:t>
            </a:r>
            <a:r>
              <a:rPr lang="en-US" sz="2600" dirty="0" err="1" smtClean="0"/>
              <a:t>parțiale</a:t>
            </a:r>
            <a:r>
              <a:rPr lang="en-US" sz="2600" dirty="0" smtClean="0"/>
              <a:t> </a:t>
            </a:r>
            <a:r>
              <a:rPr lang="en-US" sz="2600" dirty="0" err="1" smtClean="0"/>
              <a:t>în</a:t>
            </a:r>
            <a:r>
              <a:rPr lang="en-US" sz="2600" dirty="0" smtClean="0"/>
              <a:t> </a:t>
            </a:r>
            <a:r>
              <a:rPr lang="en-US" sz="2600" dirty="0" err="1" smtClean="0"/>
              <a:t>raport</a:t>
            </a:r>
            <a:r>
              <a:rPr lang="en-US" sz="2600" dirty="0" smtClean="0"/>
              <a:t> cu x </a:t>
            </a:r>
            <a:r>
              <a:rPr lang="en-US" sz="2600" dirty="0" err="1" smtClean="0"/>
              <a:t>și</a:t>
            </a:r>
            <a:r>
              <a:rPr lang="en-US" sz="2600" dirty="0" smtClean="0"/>
              <a:t> y</a:t>
            </a:r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 smtClean="0"/>
          </a:p>
          <a:p>
            <a:r>
              <a:rPr lang="en-US" sz="2600" dirty="0" smtClean="0"/>
              <a:t>2.   </a:t>
            </a:r>
            <a:r>
              <a:rPr lang="en-US" sz="2600" dirty="0" err="1" smtClean="0"/>
              <a:t>obțin</a:t>
            </a:r>
            <a:r>
              <a:rPr lang="en-US" sz="2600" dirty="0" smtClean="0"/>
              <a:t> </a:t>
            </a:r>
            <a:r>
              <a:rPr lang="en-US" sz="2600" dirty="0" err="1" smtClean="0"/>
              <a:t>magnitudinea</a:t>
            </a:r>
            <a:r>
              <a:rPr lang="en-US" sz="2600" dirty="0" smtClean="0"/>
              <a:t> </a:t>
            </a:r>
            <a:r>
              <a:rPr lang="en-US" sz="2600" dirty="0" err="1" smtClean="0"/>
              <a:t>gradientului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63" y="1899605"/>
            <a:ext cx="1153645" cy="699454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15" y="1877066"/>
            <a:ext cx="1203814" cy="796223"/>
          </a:xfrm>
          <a:prstGeom prst="rect">
            <a:avLst/>
          </a:prstGeom>
        </p:spPr>
      </p:pic>
      <p:pic>
        <p:nvPicPr>
          <p:cNvPr id="73" name="Picture 2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5218" y="3585142"/>
            <a:ext cx="3708400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34" y="3537778"/>
            <a:ext cx="3052601" cy="799261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904836" y="3722991"/>
            <a:ext cx="9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sau</a:t>
            </a:r>
            <a:endParaRPr lang="en-US" dirty="0"/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3" y="3359084"/>
            <a:ext cx="2603377" cy="1986577"/>
          </a:xfrm>
          <a:prstGeom prst="rect">
            <a:avLst/>
          </a:prstGeom>
        </p:spPr>
      </p:pic>
      <p:pic>
        <p:nvPicPr>
          <p:cNvPr id="9" name="Picture 8" descr="img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1" t="53760" r="48650" b="37386"/>
          <a:stretch/>
        </p:blipFill>
        <p:spPr>
          <a:xfrm>
            <a:off x="3711924" y="3236904"/>
            <a:ext cx="1988680" cy="2266220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pic>
        <p:nvPicPr>
          <p:cNvPr id="11" name="Picture 10" descr="Screen shot 2015-10-27 at 4.49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79" y="3236904"/>
            <a:ext cx="3458774" cy="1495220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744730" y="4101797"/>
            <a:ext cx="161647" cy="1792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434380" y="3673923"/>
            <a:ext cx="641144" cy="600153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750803" y="3531615"/>
            <a:ext cx="972223" cy="51217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94212" y="3686252"/>
            <a:ext cx="320572" cy="22192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10204"/>
              </p:ext>
            </p:extLst>
          </p:nvPr>
        </p:nvGraphicFramePr>
        <p:xfrm>
          <a:off x="3887710" y="1978287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3068969" y="2182606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</a:t>
            </a:r>
            <a:r>
              <a:rPr lang="en-US" b="1" baseline="-25000" dirty="0" err="1" smtClean="0"/>
              <a:t>x</a:t>
            </a:r>
            <a:r>
              <a:rPr lang="en-US" b="1" dirty="0" smtClean="0"/>
              <a:t> = </a:t>
            </a:r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476270" y="1314315"/>
            <a:ext cx="79026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600" dirty="0" err="1" smtClean="0"/>
              <a:t>calculez</a:t>
            </a:r>
            <a:r>
              <a:rPr lang="en-US" sz="2600" dirty="0" smtClean="0"/>
              <a:t> </a:t>
            </a:r>
            <a:r>
              <a:rPr lang="en-US" sz="2600" dirty="0" err="1" smtClean="0"/>
              <a:t>mai</a:t>
            </a:r>
            <a:r>
              <a:rPr lang="en-US" sz="2600" dirty="0" smtClean="0"/>
              <a:t> </a:t>
            </a:r>
            <a:r>
              <a:rPr lang="en-US" sz="2600" dirty="0" err="1" smtClean="0"/>
              <a:t>întâi</a:t>
            </a:r>
            <a:r>
              <a:rPr lang="en-US" sz="2600" dirty="0" smtClean="0"/>
              <a:t> </a:t>
            </a:r>
            <a:r>
              <a:rPr lang="en-US" sz="2600" dirty="0" err="1" smtClean="0"/>
              <a:t>derivatata</a:t>
            </a:r>
            <a:r>
              <a:rPr lang="en-US" sz="2600" dirty="0" smtClean="0"/>
              <a:t> </a:t>
            </a:r>
            <a:r>
              <a:rPr lang="en-US" sz="2600" dirty="0" err="1" smtClean="0"/>
              <a:t>parțială</a:t>
            </a:r>
            <a:r>
              <a:rPr lang="en-US" sz="2600" dirty="0" smtClean="0"/>
              <a:t> </a:t>
            </a:r>
            <a:r>
              <a:rPr lang="en-US" sz="2600" dirty="0" err="1" smtClean="0"/>
              <a:t>în</a:t>
            </a:r>
            <a:r>
              <a:rPr lang="en-US" sz="2600" dirty="0" smtClean="0"/>
              <a:t> </a:t>
            </a:r>
            <a:r>
              <a:rPr lang="en-US" sz="2600" dirty="0" err="1" smtClean="0"/>
              <a:t>raport</a:t>
            </a:r>
            <a:r>
              <a:rPr lang="en-US" sz="2600" dirty="0" smtClean="0"/>
              <a:t> cu x</a:t>
            </a:r>
          </a:p>
          <a:p>
            <a:endParaRPr lang="en-US" sz="2600" dirty="0" smtClean="0"/>
          </a:p>
        </p:txBody>
      </p: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15" y="1273181"/>
            <a:ext cx="1153645" cy="6994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88737" y="4190002"/>
            <a:ext cx="2762792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76409" y="3636001"/>
            <a:ext cx="12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zoom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6145" y="5168856"/>
            <a:ext cx="2670215" cy="1200329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= </a:t>
            </a:r>
            <a:r>
              <a:rPr lang="en-US" dirty="0" smtClean="0">
                <a:solidFill>
                  <a:schemeClr val="accent6"/>
                </a:solidFill>
              </a:rPr>
              <a:t>(-1)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0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1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25</a:t>
            </a:r>
            <a:r>
              <a:rPr lang="en-US" dirty="0" smtClean="0"/>
              <a:t> +</a:t>
            </a:r>
          </a:p>
          <a:p>
            <a:r>
              <a:rPr lang="en-US" dirty="0"/>
              <a:t>+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79646"/>
                </a:solidFill>
              </a:rPr>
              <a:t>(-2)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0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2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66</a:t>
            </a:r>
            <a:r>
              <a:rPr lang="en-US" dirty="0" smtClean="0"/>
              <a:t> +</a:t>
            </a:r>
          </a:p>
          <a:p>
            <a:r>
              <a:rPr lang="en-US" dirty="0" smtClean="0"/>
              <a:t>+  </a:t>
            </a:r>
            <a:r>
              <a:rPr lang="en-US" dirty="0" smtClean="0">
                <a:solidFill>
                  <a:srgbClr val="F79646"/>
                </a:solidFill>
              </a:rPr>
              <a:t>(-1)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0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6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1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121</a:t>
            </a:r>
          </a:p>
          <a:p>
            <a:r>
              <a:rPr lang="en-US" dirty="0" smtClean="0"/>
              <a:t>= </a:t>
            </a:r>
            <a:r>
              <a:rPr lang="en-US" dirty="0" smtClean="0">
                <a:solidFill>
                  <a:srgbClr val="0000FF"/>
                </a:solidFill>
              </a:rPr>
              <a:t>278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2524" y="2089590"/>
            <a:ext cx="166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olosescul</a:t>
            </a:r>
            <a:r>
              <a:rPr lang="en-US" dirty="0" smtClean="0"/>
              <a:t> </a:t>
            </a:r>
            <a:r>
              <a:rPr lang="en-US" dirty="0" err="1" smtClean="0"/>
              <a:t>filtrul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Sobel</a:t>
            </a:r>
            <a:r>
              <a:rPr lang="en-US" dirty="0" smtClean="0"/>
              <a:t> vertical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249933" y="4101797"/>
            <a:ext cx="0" cy="1067059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184" y="5345661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f</a:t>
            </a:r>
            <a:endParaRPr lang="en-US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457200" y="-840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Calculul gradientului unei imagini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64" grpId="0" animBg="1"/>
      <p:bldP spid="67" grpId="0"/>
      <p:bldP spid="5" grpId="0"/>
      <p:bldP spid="12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157092"/>
              </p:ext>
            </p:extLst>
          </p:nvPr>
        </p:nvGraphicFramePr>
        <p:xfrm>
          <a:off x="4505095" y="983801"/>
          <a:ext cx="1002540" cy="914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</a:t>
            </a:r>
            <a:r>
              <a:rPr lang="en-US" b="1" baseline="-25000" dirty="0" err="1" smtClean="0"/>
              <a:t>x</a:t>
            </a:r>
            <a:r>
              <a:rPr lang="en-US" b="1" dirty="0" smtClean="0"/>
              <a:t> = </a:t>
            </a:r>
            <a:endParaRPr lang="en-US" b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60662"/>
              </p:ext>
            </p:extLst>
          </p:nvPr>
        </p:nvGraphicFramePr>
        <p:xfrm>
          <a:off x="7339585" y="940401"/>
          <a:ext cx="1002540" cy="914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b="1" baseline="-25000" dirty="0"/>
              <a:t>y</a:t>
            </a:r>
            <a:r>
              <a:rPr lang="en-US" b="1" dirty="0" smtClean="0"/>
              <a:t> = </a:t>
            </a:r>
            <a:endParaRPr lang="en-US" b="1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9075" y="5010087"/>
            <a:ext cx="1067279" cy="369332"/>
          </a:xfrm>
          <a:prstGeom prst="rect">
            <a:avLst/>
          </a:prstGeom>
          <a:noFill/>
          <a:ln w="5715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alori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= 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14800" y="4992448"/>
            <a:ext cx="1395725" cy="36933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alori</a:t>
            </a:r>
            <a:r>
              <a:rPr lang="en-US" dirty="0" smtClean="0"/>
              <a:t> </a:t>
            </a:r>
            <a:r>
              <a:rPr lang="en-US" dirty="0" err="1" smtClean="0"/>
              <a:t>mari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90601" y="4997349"/>
            <a:ext cx="1395725" cy="36933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alori</a:t>
            </a:r>
            <a:r>
              <a:rPr lang="en-US" dirty="0" smtClean="0"/>
              <a:t> </a:t>
            </a:r>
            <a:r>
              <a:rPr lang="en-US" dirty="0" err="1" smtClean="0"/>
              <a:t>mici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57513" y="3492949"/>
            <a:ext cx="528841" cy="1504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997160" y="2957344"/>
            <a:ext cx="315356" cy="20400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298119" y="2828954"/>
            <a:ext cx="943978" cy="2168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8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3" name="Picture 2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2973" y="5416445"/>
            <a:ext cx="4092708" cy="73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16200000">
            <a:off x="5841296" y="1853137"/>
            <a:ext cx="533041" cy="5587463"/>
          </a:xfrm>
          <a:prstGeom prst="leftBrace">
            <a:avLst>
              <a:gd name="adj1" fmla="val 8333"/>
              <a:gd name="adj2" fmla="val 50281"/>
            </a:avLst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4-12-09 at 12.27.44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93" y="4740911"/>
            <a:ext cx="2627408" cy="1994587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153125"/>
              </p:ext>
            </p:extLst>
          </p:nvPr>
        </p:nvGraphicFramePr>
        <p:xfrm>
          <a:off x="4505095" y="983801"/>
          <a:ext cx="1002540" cy="914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</a:t>
            </a:r>
            <a:r>
              <a:rPr lang="en-US" b="1" baseline="-25000" dirty="0" err="1" smtClean="0"/>
              <a:t>x</a:t>
            </a:r>
            <a:r>
              <a:rPr lang="en-US" b="1" dirty="0" smtClean="0"/>
              <a:t> = </a:t>
            </a:r>
            <a:endParaRPr lang="en-US" b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785636"/>
              </p:ext>
            </p:extLst>
          </p:nvPr>
        </p:nvGraphicFramePr>
        <p:xfrm>
          <a:off x="7339585" y="940401"/>
          <a:ext cx="1002540" cy="914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b="1" baseline="-25000" dirty="0"/>
              <a:t>y</a:t>
            </a:r>
            <a:r>
              <a:rPr lang="en-US" b="1" dirty="0" smtClean="0"/>
              <a:t> = 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7200" y="6154043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Magnitudinea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6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16200000">
            <a:off x="5841296" y="1853137"/>
            <a:ext cx="533041" cy="5587463"/>
          </a:xfrm>
          <a:prstGeom prst="leftBrace">
            <a:avLst>
              <a:gd name="adj1" fmla="val 8333"/>
              <a:gd name="adj2" fmla="val 50281"/>
            </a:avLst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creen shot 2014-12-09 at 12.27.5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12" y="4872695"/>
            <a:ext cx="2620936" cy="1969625"/>
          </a:xfrm>
          <a:prstGeom prst="rect">
            <a:avLst/>
          </a:prstGeom>
        </p:spPr>
      </p:pic>
      <p:pic>
        <p:nvPicPr>
          <p:cNvPr id="18" name="Picture 17" descr="Screen shot 2014-12-09 at 12.44.1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4872695"/>
            <a:ext cx="2620936" cy="1938237"/>
          </a:xfrm>
          <a:prstGeom prst="rect">
            <a:avLst/>
          </a:prstGeom>
        </p:spPr>
      </p:pic>
      <p:pic>
        <p:nvPicPr>
          <p:cNvPr id="21" name="Picture 2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1054" y="5075620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16597"/>
              </p:ext>
            </p:extLst>
          </p:nvPr>
        </p:nvGraphicFramePr>
        <p:xfrm>
          <a:off x="4505095" y="983801"/>
          <a:ext cx="1002540" cy="914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</a:t>
            </a:r>
            <a:r>
              <a:rPr lang="en-US" b="1" baseline="-25000" dirty="0" err="1" smtClean="0"/>
              <a:t>x</a:t>
            </a:r>
            <a:r>
              <a:rPr lang="en-US" b="1" dirty="0" smtClean="0"/>
              <a:t> = </a:t>
            </a:r>
            <a:endParaRPr lang="en-US" b="1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440786"/>
              </p:ext>
            </p:extLst>
          </p:nvPr>
        </p:nvGraphicFramePr>
        <p:xfrm>
          <a:off x="7339585" y="940401"/>
          <a:ext cx="1002540" cy="914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b="1" baseline="-25000" dirty="0"/>
              <a:t>y</a:t>
            </a:r>
            <a:r>
              <a:rPr lang="en-US" b="1" dirty="0" smtClean="0"/>
              <a:t> = 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5788905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rientarea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9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16200000">
            <a:off x="5841296" y="1853137"/>
            <a:ext cx="533041" cy="5587463"/>
          </a:xfrm>
          <a:prstGeom prst="leftBrace">
            <a:avLst>
              <a:gd name="adj1" fmla="val 8333"/>
              <a:gd name="adj2" fmla="val 50281"/>
            </a:avLst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creen shot 2014-12-09 at 12.27.5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12" y="4872695"/>
            <a:ext cx="2620936" cy="1969625"/>
          </a:xfrm>
          <a:prstGeom prst="rect">
            <a:avLst/>
          </a:prstGeom>
        </p:spPr>
      </p:pic>
      <p:pic>
        <p:nvPicPr>
          <p:cNvPr id="18" name="Picture 17" descr="Screen shot 2014-12-09 at 12.44.1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4872695"/>
            <a:ext cx="2620936" cy="1938237"/>
          </a:xfrm>
          <a:prstGeom prst="rect">
            <a:avLst/>
          </a:prstGeom>
        </p:spPr>
      </p:pic>
      <p:pic>
        <p:nvPicPr>
          <p:cNvPr id="21" name="Picture 2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1054" y="5075620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Screen shot 2014-12-09 at 12.28.00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34" y="4872695"/>
            <a:ext cx="2540558" cy="1938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700" y="5530517"/>
            <a:ext cx="1346456" cy="120032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[0, 90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</a:p>
          <a:p>
            <a:r>
              <a:rPr lang="en-US" dirty="0" smtClean="0">
                <a:solidFill>
                  <a:srgbClr val="00FFFF"/>
                </a:solidFill>
              </a:rPr>
              <a:t>[90</a:t>
            </a:r>
            <a:r>
              <a:rPr lang="en-US" baseline="30000" dirty="0" smtClean="0">
                <a:solidFill>
                  <a:srgbClr val="00FFFF"/>
                </a:solidFill>
              </a:rPr>
              <a:t>0</a:t>
            </a:r>
            <a:r>
              <a:rPr lang="en-US" dirty="0" smtClean="0">
                <a:solidFill>
                  <a:srgbClr val="00FFFF"/>
                </a:solidFill>
              </a:rPr>
              <a:t>, 180</a:t>
            </a:r>
            <a:r>
              <a:rPr lang="en-US" baseline="30000" dirty="0" smtClean="0">
                <a:solidFill>
                  <a:srgbClr val="00FFFF"/>
                </a:solidFill>
              </a:rPr>
              <a:t>o</a:t>
            </a:r>
            <a:r>
              <a:rPr lang="en-US" dirty="0" smtClean="0">
                <a:solidFill>
                  <a:srgbClr val="00FFFF"/>
                </a:solidFill>
              </a:rPr>
              <a:t>]</a:t>
            </a:r>
          </a:p>
          <a:p>
            <a:r>
              <a:rPr lang="en-US" dirty="0" smtClean="0">
                <a:solidFill>
                  <a:srgbClr val="00FF00"/>
                </a:solidFill>
              </a:rPr>
              <a:t>[180</a:t>
            </a:r>
            <a:r>
              <a:rPr lang="en-US" baseline="30000" dirty="0" smtClean="0">
                <a:solidFill>
                  <a:srgbClr val="00FF00"/>
                </a:solidFill>
              </a:rPr>
              <a:t>o</a:t>
            </a:r>
            <a:r>
              <a:rPr lang="en-US" dirty="0" smtClean="0">
                <a:solidFill>
                  <a:srgbClr val="00FF00"/>
                </a:solidFill>
              </a:rPr>
              <a:t>, 270</a:t>
            </a:r>
            <a:r>
              <a:rPr lang="en-US" baseline="30000" dirty="0" smtClean="0">
                <a:solidFill>
                  <a:srgbClr val="00FF00"/>
                </a:solidFill>
              </a:rPr>
              <a:t>o</a:t>
            </a:r>
            <a:r>
              <a:rPr lang="en-US" dirty="0" smtClean="0">
                <a:solidFill>
                  <a:srgbClr val="00FF00"/>
                </a:solidFill>
              </a:rPr>
              <a:t>]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[270</a:t>
            </a:r>
            <a:r>
              <a:rPr lang="en-US" baseline="30000" dirty="0" smtClean="0">
                <a:solidFill>
                  <a:srgbClr val="FFFF00"/>
                </a:solidFill>
              </a:rPr>
              <a:t>o</a:t>
            </a:r>
            <a:r>
              <a:rPr lang="en-US" dirty="0" smtClean="0">
                <a:solidFill>
                  <a:srgbClr val="FFFF00"/>
                </a:solidFill>
              </a:rPr>
              <a:t>, 360</a:t>
            </a:r>
            <a:r>
              <a:rPr lang="en-US" baseline="30000" dirty="0" smtClean="0">
                <a:solidFill>
                  <a:srgbClr val="FFFF00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96058" y="4971513"/>
            <a:ext cx="83097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[0, 90</a:t>
            </a:r>
            <a:r>
              <a:rPr lang="en-US" sz="1600" baseline="30000" dirty="0" smtClean="0">
                <a:solidFill>
                  <a:srgbClr val="FF0000"/>
                </a:solidFill>
              </a:rPr>
              <a:t>o</a:t>
            </a:r>
            <a:r>
              <a:rPr lang="en-US" sz="16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4077" y="4935662"/>
            <a:ext cx="94072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FFFF"/>
                </a:solidFill>
              </a:rPr>
              <a:t>[90</a:t>
            </a:r>
            <a:r>
              <a:rPr lang="en-US" sz="1400" baseline="30000" dirty="0" smtClean="0">
                <a:solidFill>
                  <a:srgbClr val="00FFFF"/>
                </a:solidFill>
              </a:rPr>
              <a:t>o</a:t>
            </a:r>
            <a:r>
              <a:rPr lang="en-US" sz="1400" dirty="0" smtClean="0">
                <a:solidFill>
                  <a:srgbClr val="00FFFF"/>
                </a:solidFill>
              </a:rPr>
              <a:t>,180</a:t>
            </a:r>
            <a:r>
              <a:rPr lang="en-US" sz="1400" baseline="30000" dirty="0" smtClean="0">
                <a:solidFill>
                  <a:srgbClr val="00FFFF"/>
                </a:solidFill>
              </a:rPr>
              <a:t>o</a:t>
            </a:r>
            <a:r>
              <a:rPr lang="en-US" sz="1400" dirty="0" smtClean="0">
                <a:solidFill>
                  <a:srgbClr val="00FFFF"/>
                </a:solidFill>
              </a:rPr>
              <a:t>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22721" y="6456380"/>
            <a:ext cx="972081" cy="2923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00FF00"/>
                </a:solidFill>
              </a:rPr>
              <a:t>[180</a:t>
            </a:r>
            <a:r>
              <a:rPr lang="en-US" sz="1300" baseline="30000" dirty="0" smtClean="0">
                <a:solidFill>
                  <a:srgbClr val="00FF00"/>
                </a:solidFill>
              </a:rPr>
              <a:t>o</a:t>
            </a:r>
            <a:r>
              <a:rPr lang="en-US" sz="1300" dirty="0" smtClean="0">
                <a:solidFill>
                  <a:srgbClr val="00FF00"/>
                </a:solidFill>
              </a:rPr>
              <a:t>,270</a:t>
            </a:r>
            <a:r>
              <a:rPr lang="en-US" sz="1300" baseline="30000" dirty="0" smtClean="0">
                <a:solidFill>
                  <a:srgbClr val="00FF00"/>
                </a:solidFill>
              </a:rPr>
              <a:t>o</a:t>
            </a:r>
            <a:r>
              <a:rPr lang="en-US" sz="1300" dirty="0" smtClean="0">
                <a:solidFill>
                  <a:srgbClr val="00FF00"/>
                </a:solidFill>
              </a:rPr>
              <a:t>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96847" y="6456380"/>
            <a:ext cx="1008248" cy="2923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00FF00"/>
                </a:solidFill>
              </a:rPr>
              <a:t>[270</a:t>
            </a:r>
            <a:r>
              <a:rPr lang="en-US" sz="1300" baseline="30000" dirty="0" smtClean="0">
                <a:solidFill>
                  <a:srgbClr val="00FF00"/>
                </a:solidFill>
              </a:rPr>
              <a:t>o</a:t>
            </a:r>
            <a:r>
              <a:rPr lang="en-US" sz="1300" dirty="0" smtClean="0">
                <a:solidFill>
                  <a:srgbClr val="00FF00"/>
                </a:solidFill>
              </a:rPr>
              <a:t>,360</a:t>
            </a:r>
            <a:r>
              <a:rPr lang="en-US" sz="1300" baseline="30000" dirty="0" smtClean="0">
                <a:solidFill>
                  <a:srgbClr val="00FF00"/>
                </a:solidFill>
              </a:rPr>
              <a:t>o</a:t>
            </a:r>
            <a:r>
              <a:rPr lang="en-US" sz="1300" dirty="0" smtClean="0">
                <a:solidFill>
                  <a:srgbClr val="00FF00"/>
                </a:solidFill>
              </a:rPr>
              <a:t>]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89843"/>
              </p:ext>
            </p:extLst>
          </p:nvPr>
        </p:nvGraphicFramePr>
        <p:xfrm>
          <a:off x="4505095" y="983801"/>
          <a:ext cx="1002540" cy="914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</a:t>
            </a:r>
            <a:r>
              <a:rPr lang="en-US" b="1" baseline="-25000" dirty="0" err="1" smtClean="0"/>
              <a:t>x</a:t>
            </a:r>
            <a:r>
              <a:rPr lang="en-US" b="1" dirty="0" smtClean="0"/>
              <a:t> = </a:t>
            </a:r>
            <a:endParaRPr lang="en-US" b="1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545094"/>
              </p:ext>
            </p:extLst>
          </p:nvPr>
        </p:nvGraphicFramePr>
        <p:xfrm>
          <a:off x="7339585" y="940401"/>
          <a:ext cx="1002540" cy="914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b="1" baseline="-25000" dirty="0"/>
              <a:t>y</a:t>
            </a:r>
            <a:r>
              <a:rPr lang="en-US" b="1" dirty="0" smtClean="0"/>
              <a:t> = </a:t>
            </a:r>
            <a:endParaRPr lang="en-US" b="1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t="49619"/>
          <a:stretch>
            <a:fillRect/>
          </a:stretch>
        </p:blipFill>
        <p:spPr bwMode="auto">
          <a:xfrm>
            <a:off x="295581" y="160454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48772" t="2193" r="5710" b="50317"/>
          <a:stretch>
            <a:fillRect/>
          </a:stretch>
        </p:blipFill>
        <p:spPr bwMode="auto">
          <a:xfrm>
            <a:off x="6201942" y="1604540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40" y="4122315"/>
            <a:ext cx="1612900" cy="977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12" y="4122315"/>
            <a:ext cx="1612900" cy="1066800"/>
          </a:xfrm>
          <a:prstGeom prst="rect">
            <a:avLst/>
          </a:prstGeom>
        </p:spPr>
      </p:pic>
      <p:pic>
        <p:nvPicPr>
          <p:cNvPr id="12" name="Picture 2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7" cstate="print"/>
          <a:srcRect l="33582"/>
          <a:stretch/>
        </p:blipFill>
        <p:spPr bwMode="auto">
          <a:xfrm>
            <a:off x="6078462" y="4117467"/>
            <a:ext cx="2718293" cy="73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201942" y="4906164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Magnitudinea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2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395" y="1755986"/>
            <a:ext cx="4299706" cy="3439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butterfly_gradient.jpg"/>
          <p:cNvPicPr>
            <a:picLocks noChangeAspect="1"/>
          </p:cNvPicPr>
          <p:nvPr/>
        </p:nvPicPr>
        <p:blipFill>
          <a:blip r:embed="rId4" cstate="print"/>
          <a:srcRect l="13873" t="7559" r="9860" b="10982"/>
          <a:stretch>
            <a:fillRect/>
          </a:stretch>
        </p:blipFill>
        <p:spPr bwMode="auto">
          <a:xfrm>
            <a:off x="4515169" y="1755986"/>
            <a:ext cx="4417924" cy="3458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65163" y="5237088"/>
            <a:ext cx="320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magine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19830" y="5257855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Magnitudinea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087"/>
            <a:ext cx="8229600" cy="5011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 err="1" smtClean="0"/>
              <a:t>Aplicații</a:t>
            </a:r>
            <a:r>
              <a:rPr lang="en-US" sz="2800" dirty="0" smtClean="0"/>
              <a:t> ale </a:t>
            </a:r>
            <a:r>
              <a:rPr lang="en-US" sz="2800" dirty="0" err="1" smtClean="0"/>
              <a:t>filtrelor</a:t>
            </a:r>
            <a:r>
              <a:rPr lang="en-US" sz="2800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 smtClean="0"/>
              <a:t>Găsirea</a:t>
            </a:r>
            <a:r>
              <a:rPr lang="en-US" sz="2000" dirty="0" smtClean="0"/>
              <a:t> </a:t>
            </a:r>
            <a:r>
              <a:rPr lang="en-US" sz="2000" dirty="0" err="1" smtClean="0"/>
              <a:t>șabloanelor</a:t>
            </a: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 smtClean="0"/>
              <a:t>Redimensionarea</a:t>
            </a:r>
            <a:r>
              <a:rPr lang="en-US" sz="2000" dirty="0" smtClean="0"/>
              <a:t> </a:t>
            </a:r>
            <a:r>
              <a:rPr lang="en-US" sz="2000" dirty="0" err="1" smtClean="0"/>
              <a:t>imaginilor</a:t>
            </a: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 smtClean="0"/>
              <a:t>Gradienți</a:t>
            </a:r>
            <a:r>
              <a:rPr lang="en-US" sz="2000" dirty="0" smtClean="0"/>
              <a:t> </a:t>
            </a:r>
            <a:r>
              <a:rPr lang="en-US" sz="2000" dirty="0" err="1" smtClean="0"/>
              <a:t>și</a:t>
            </a:r>
            <a:r>
              <a:rPr lang="en-US" sz="2000" dirty="0" smtClean="0"/>
              <a:t> </a:t>
            </a:r>
            <a:r>
              <a:rPr lang="en-US" sz="2000" dirty="0" err="1" smtClean="0"/>
              <a:t>muchii</a:t>
            </a:r>
            <a:endParaRPr lang="en-US" sz="2000" dirty="0" smtClean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/>
              <a:t>Recapitulare</a:t>
            </a:r>
            <a:r>
              <a:rPr lang="en-US" sz="4400" dirty="0"/>
              <a:t> – </a:t>
            </a:r>
            <a:r>
              <a:rPr lang="en-US" sz="4400" dirty="0" err="1" smtClean="0"/>
              <a:t>cursul</a:t>
            </a:r>
            <a:r>
              <a:rPr lang="en-US" sz="4400" dirty="0" smtClean="0"/>
              <a:t> </a:t>
            </a:r>
            <a:r>
              <a:rPr lang="en-US" sz="4400" dirty="0" err="1" smtClean="0"/>
              <a:t>trecut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4" name="Picture 33" descr="Sens-u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819" y="1323054"/>
            <a:ext cx="2723266" cy="181551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064814" y="3403275"/>
            <a:ext cx="3600449" cy="1500019"/>
            <a:chOff x="5629276" y="5238889"/>
            <a:chExt cx="3600449" cy="1500019"/>
          </a:xfrm>
        </p:grpSpPr>
        <p:pic>
          <p:nvPicPr>
            <p:cNvPr id="36" name="Picture 13" descr="C:\snavely\tmp\vg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2137" y="6337439"/>
              <a:ext cx="2825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5" descr="C:\snavely\tmp\vg1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1887" y="6521589"/>
              <a:ext cx="139700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7" descr="C:\snavely\tmp\vg3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9875" y="6608901"/>
              <a:ext cx="69850" cy="9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" name="Group 52"/>
            <p:cNvGrpSpPr>
              <a:grpSpLocks/>
            </p:cNvGrpSpPr>
            <p:nvPr/>
          </p:nvGrpSpPr>
          <p:grpSpPr bwMode="auto">
            <a:xfrm>
              <a:off x="5629276" y="5238889"/>
              <a:ext cx="1109536" cy="1462055"/>
              <a:chOff x="3135896" y="1655788"/>
              <a:chExt cx="1110435" cy="1461954"/>
            </a:xfrm>
          </p:grpSpPr>
          <p:pic>
            <p:nvPicPr>
              <p:cNvPr id="40" name="Picture 10" descr="C:\snavely\tmp\vg2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5896" y="1655788"/>
                <a:ext cx="1107598" cy="1459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TextBox 40"/>
              <p:cNvSpPr txBox="1">
                <a:spLocks noChangeArrowheads="1"/>
              </p:cNvSpPr>
              <p:nvPr/>
            </p:nvSpPr>
            <p:spPr bwMode="auto">
              <a:xfrm>
                <a:off x="3875317" y="2656109"/>
                <a:ext cx="371014" cy="46163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8100" dist="38100" dir="2700000" algn="tl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b="1" dirty="0" smtClean="0">
                    <a:solidFill>
                      <a:schemeClr val="bg1"/>
                    </a:solidFill>
                  </a:rPr>
                  <a:t>I</a:t>
                </a:r>
                <a:r>
                  <a:rPr lang="en-US" sz="2400" b="1" baseline="-250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1</a:t>
                </a:r>
                <a:endParaRPr lang="en-US" sz="2400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54"/>
            <p:cNvGrpSpPr>
              <a:grpSpLocks/>
            </p:cNvGrpSpPr>
            <p:nvPr/>
          </p:nvGrpSpPr>
          <p:grpSpPr bwMode="auto">
            <a:xfrm>
              <a:off x="7272338" y="5985014"/>
              <a:ext cx="575791" cy="753894"/>
              <a:chOff x="4779181" y="2402353"/>
              <a:chExt cx="575709" cy="753551"/>
            </a:xfrm>
          </p:grpSpPr>
          <p:pic>
            <p:nvPicPr>
              <p:cNvPr id="43" name="Picture 7" descr="C:\snavely\tmp\vg4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9181" y="2402353"/>
                <a:ext cx="553799" cy="729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TextBox 43"/>
              <p:cNvSpPr txBox="1">
                <a:spLocks noChangeArrowheads="1"/>
              </p:cNvSpPr>
              <p:nvPr/>
            </p:nvSpPr>
            <p:spPr bwMode="auto">
              <a:xfrm>
                <a:off x="5029206" y="2786740"/>
                <a:ext cx="325684" cy="3691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38100" dist="38100" dir="2700000" algn="tl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I</a:t>
                </a:r>
                <a:r>
                  <a:rPr lang="en-US" b="1" baseline="-25000" dirty="0" smtClean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2</a:t>
                </a:r>
                <a:endParaRPr lang="en-US" b="1" baseline="-250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5" name="Picture 44" descr="Screen shot 2014-12-09 at 12.30.2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77" y="5099567"/>
            <a:ext cx="2150862" cy="1641273"/>
          </a:xfrm>
          <a:prstGeom prst="rect">
            <a:avLst/>
          </a:prstGeom>
        </p:spPr>
      </p:pic>
      <p:pic>
        <p:nvPicPr>
          <p:cNvPr id="49" name="Picture 48" descr="Screen shot 2014-12-09 at 12.27.44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45" y="5099567"/>
            <a:ext cx="2170716" cy="164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6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7663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err="1" smtClean="0"/>
              <a:t>Tema</a:t>
            </a:r>
            <a:r>
              <a:rPr lang="en-US" dirty="0" smtClean="0"/>
              <a:t> 2:</a:t>
            </a:r>
            <a:br>
              <a:rPr lang="en-US" dirty="0" smtClean="0"/>
            </a:br>
            <a:r>
              <a:rPr lang="en-US" dirty="0" err="1" smtClean="0"/>
              <a:t>Redimensionarea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r>
              <a:rPr lang="en-US" dirty="0" smtClean="0"/>
              <a:t> cu </a:t>
            </a:r>
            <a:r>
              <a:rPr lang="en-US" dirty="0" err="1" smtClean="0"/>
              <a:t>păstrarea</a:t>
            </a:r>
            <a:r>
              <a:rPr lang="en-US" dirty="0" smtClean="0"/>
              <a:t> </a:t>
            </a:r>
            <a:r>
              <a:rPr lang="en-US" dirty="0" err="1" smtClean="0"/>
              <a:t>conținutului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>
            <a:noAutofit/>
          </a:bodyPr>
          <a:lstStyle/>
          <a:p>
            <a:r>
              <a:rPr lang="en-US" sz="3800" dirty="0" err="1" smtClean="0"/>
              <a:t>Redimensionarea</a:t>
            </a:r>
            <a:r>
              <a:rPr lang="en-US" sz="3800" dirty="0" smtClean="0"/>
              <a:t> </a:t>
            </a:r>
            <a:r>
              <a:rPr lang="en-US" sz="3800" dirty="0" err="1" smtClean="0"/>
              <a:t>imaginilor</a:t>
            </a:r>
            <a:r>
              <a:rPr lang="en-US" sz="3800" dirty="0" smtClean="0"/>
              <a:t/>
            </a:r>
            <a:br>
              <a:rPr lang="en-US" sz="3800" dirty="0" smtClean="0"/>
            </a:br>
            <a:r>
              <a:rPr lang="en-US" sz="3800" dirty="0" smtClean="0"/>
              <a:t> cu </a:t>
            </a:r>
            <a:r>
              <a:rPr lang="en-US" sz="3800" dirty="0" err="1" smtClean="0"/>
              <a:t>păstrarea</a:t>
            </a:r>
            <a:r>
              <a:rPr lang="en-US" sz="3800" dirty="0" smtClean="0"/>
              <a:t> </a:t>
            </a:r>
            <a:r>
              <a:rPr lang="en-US" sz="3800" dirty="0" err="1" smtClean="0"/>
              <a:t>conținutului</a:t>
            </a:r>
            <a:endParaRPr lang="en-US" sz="3800" dirty="0" smtClean="0"/>
          </a:p>
        </p:txBody>
      </p:sp>
      <p:pic>
        <p:nvPicPr>
          <p:cNvPr id="462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748" y="1880828"/>
            <a:ext cx="45815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351711"/>
            <a:ext cx="676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solidFill>
                  <a:srgbClr val="000000"/>
                </a:solidFill>
              </a:rPr>
              <a:t>[</a:t>
            </a:r>
            <a:r>
              <a:rPr lang="en-US" sz="2200" dirty="0" err="1" smtClean="0">
                <a:solidFill>
                  <a:srgbClr val="000000"/>
                </a:solidFill>
              </a:rPr>
              <a:t>Shai</a:t>
            </a:r>
            <a:r>
              <a:rPr lang="en-US" sz="2200" dirty="0" smtClean="0">
                <a:solidFill>
                  <a:srgbClr val="000000"/>
                </a:solidFill>
              </a:rPr>
              <a:t> &amp; </a:t>
            </a:r>
            <a:r>
              <a:rPr lang="en-US" sz="2200" dirty="0" err="1" smtClean="0">
                <a:solidFill>
                  <a:srgbClr val="000000"/>
                </a:solidFill>
              </a:rPr>
              <a:t>Avidan</a:t>
            </a:r>
            <a:r>
              <a:rPr lang="en-US" sz="2200" dirty="0" smtClean="0">
                <a:solidFill>
                  <a:srgbClr val="000000"/>
                </a:solidFill>
              </a:rPr>
              <a:t>, SIGGRAPH 2007]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2317859" y="1482053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Imagine </a:t>
            </a:r>
            <a:r>
              <a:rPr lang="en-US" dirty="0" err="1" smtClean="0"/>
              <a:t>inițiala</a:t>
            </a: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769416" y="5650349"/>
            <a:ext cx="358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Idee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adaug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elimin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înșiruiri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de </a:t>
            </a:r>
            <a:r>
              <a:rPr lang="en-US" dirty="0" err="1">
                <a:solidFill>
                  <a:srgbClr val="FF0000"/>
                </a:solidFill>
              </a:rPr>
              <a:t>pixeli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conectează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extremitățile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imaginii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31970" y="4983834"/>
            <a:ext cx="45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Redimensionare</a:t>
            </a:r>
            <a:r>
              <a:rPr lang="en-US" dirty="0" smtClean="0"/>
              <a:t> imagine: </a:t>
            </a:r>
            <a:r>
              <a:rPr lang="en-US" dirty="0" err="1" smtClean="0"/>
              <a:t>vreau</a:t>
            </a:r>
            <a:r>
              <a:rPr lang="en-US" dirty="0" smtClean="0"/>
              <a:t> </a:t>
            </a:r>
            <a:r>
              <a:rPr lang="en-US" dirty="0" err="1" smtClean="0"/>
              <a:t>să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măresc</a:t>
            </a:r>
            <a:r>
              <a:rPr lang="en-US" dirty="0" smtClean="0"/>
              <a:t>/</a:t>
            </a:r>
            <a:r>
              <a:rPr lang="en-US" dirty="0" err="1" smtClean="0"/>
              <a:t>micșorez</a:t>
            </a:r>
            <a:r>
              <a:rPr lang="en-US" dirty="0" smtClean="0"/>
              <a:t> </a:t>
            </a:r>
            <a:r>
              <a:rPr lang="en-US" dirty="0" err="1" smtClean="0"/>
              <a:t>lătimea</a:t>
            </a:r>
            <a:r>
              <a:rPr lang="en-US" dirty="0" smtClean="0"/>
              <a:t>/</a:t>
            </a:r>
            <a:r>
              <a:rPr lang="en-US" dirty="0" err="1" smtClean="0"/>
              <a:t>înălțimea</a:t>
            </a:r>
            <a:r>
              <a:rPr lang="en-US" dirty="0" smtClean="0"/>
              <a:t> </a:t>
            </a:r>
            <a:r>
              <a:rPr lang="en-US" dirty="0" err="1" smtClean="0"/>
              <a:t>imaginii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570900" y="5802110"/>
            <a:ext cx="174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Cum le </a:t>
            </a:r>
            <a:r>
              <a:rPr lang="en-US" dirty="0" err="1" smtClean="0">
                <a:solidFill>
                  <a:srgbClr val="FF0000"/>
                </a:solidFill>
              </a:rPr>
              <a:t>aleg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350001" y="5983111"/>
            <a:ext cx="101600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94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1463" y="1482552"/>
            <a:ext cx="60293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4488" y="4081872"/>
            <a:ext cx="58864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TextBox 6"/>
          <p:cNvSpPr txBox="1">
            <a:spLocks noChangeArrowheads="1"/>
          </p:cNvSpPr>
          <p:nvPr/>
        </p:nvSpPr>
        <p:spPr bwMode="auto">
          <a:xfrm>
            <a:off x="2414361" y="3125614"/>
            <a:ext cx="52246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Redimensionare</a:t>
            </a:r>
            <a:r>
              <a:rPr lang="en-US" b="1" dirty="0" smtClean="0">
                <a:solidFill>
                  <a:srgbClr val="000000"/>
                </a:solidFill>
              </a:rPr>
              <a:t> cu </a:t>
            </a:r>
            <a:r>
              <a:rPr lang="en-US" b="1" dirty="0" err="1" smtClean="0">
                <a:solidFill>
                  <a:srgbClr val="000000"/>
                </a:solidFill>
              </a:rPr>
              <a:t>păstrarea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conținutului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2342" name="TextBox 7"/>
          <p:cNvSpPr txBox="1">
            <a:spLocks noChangeArrowheads="1"/>
          </p:cNvSpPr>
          <p:nvPr/>
        </p:nvSpPr>
        <p:spPr bwMode="auto">
          <a:xfrm>
            <a:off x="3199585" y="5584037"/>
            <a:ext cx="313630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Redimensionare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uzuală</a:t>
            </a:r>
            <a:r>
              <a:rPr lang="en-US" b="1" dirty="0" smtClean="0">
                <a:solidFill>
                  <a:srgbClr val="000000"/>
                </a:solidFill>
              </a:rPr>
              <a:t> (</a:t>
            </a:r>
            <a:r>
              <a:rPr lang="en-US" b="1" dirty="0" err="1" smtClean="0">
                <a:solidFill>
                  <a:srgbClr val="000000"/>
                </a:solidFill>
              </a:rPr>
              <a:t>funcția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imresize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în</a:t>
            </a:r>
            <a:r>
              <a:rPr lang="en-US" b="1" dirty="0" smtClean="0">
                <a:solidFill>
                  <a:srgbClr val="000000"/>
                </a:solidFill>
              </a:rPr>
              <a:t> MATLAB)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51711"/>
            <a:ext cx="676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solidFill>
                  <a:srgbClr val="000000"/>
                </a:solidFill>
              </a:rPr>
              <a:t>[</a:t>
            </a:r>
            <a:r>
              <a:rPr lang="en-US" sz="2200" dirty="0" err="1" smtClean="0">
                <a:solidFill>
                  <a:srgbClr val="000000"/>
                </a:solidFill>
              </a:rPr>
              <a:t>Shai</a:t>
            </a:r>
            <a:r>
              <a:rPr lang="en-US" sz="2200" dirty="0" smtClean="0">
                <a:solidFill>
                  <a:srgbClr val="000000"/>
                </a:solidFill>
              </a:rPr>
              <a:t> &amp; </a:t>
            </a:r>
            <a:r>
              <a:rPr lang="en-US" sz="2200" dirty="0" err="1" smtClean="0">
                <a:solidFill>
                  <a:srgbClr val="000000"/>
                </a:solidFill>
              </a:rPr>
              <a:t>Avidan</a:t>
            </a:r>
            <a:r>
              <a:rPr lang="en-US" sz="2200" dirty="0" smtClean="0">
                <a:solidFill>
                  <a:srgbClr val="000000"/>
                </a:solidFill>
              </a:rPr>
              <a:t>, SIGGRAPH 2007]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>
            <a:noAutofit/>
          </a:bodyPr>
          <a:lstStyle/>
          <a:p>
            <a:r>
              <a:rPr lang="en-US" sz="3800" dirty="0" err="1" smtClean="0"/>
              <a:t>Redimensionarea</a:t>
            </a:r>
            <a:r>
              <a:rPr lang="en-US" sz="3800" dirty="0" smtClean="0"/>
              <a:t> </a:t>
            </a:r>
            <a:r>
              <a:rPr lang="en-US" sz="3800" dirty="0" err="1" smtClean="0"/>
              <a:t>imaginilor</a:t>
            </a:r>
            <a:r>
              <a:rPr lang="en-US" sz="3800" dirty="0" smtClean="0"/>
              <a:t/>
            </a:r>
            <a:br>
              <a:rPr lang="en-US" sz="3800" dirty="0" smtClean="0"/>
            </a:br>
            <a:r>
              <a:rPr lang="en-US" sz="3800" dirty="0" smtClean="0"/>
              <a:t> cu </a:t>
            </a:r>
            <a:r>
              <a:rPr lang="en-US" sz="3800" dirty="0" err="1" smtClean="0"/>
              <a:t>păstrarea</a:t>
            </a:r>
            <a:r>
              <a:rPr lang="en-US" sz="3800" dirty="0" smtClean="0"/>
              <a:t> </a:t>
            </a:r>
            <a:r>
              <a:rPr lang="en-US" sz="3800" dirty="0" err="1" smtClean="0"/>
              <a:t>conținutului</a:t>
            </a:r>
            <a:endParaRPr lang="en-US" sz="3800" dirty="0" smtClean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8768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 smtClean="0">
                <a:solidFill>
                  <a:srgbClr val="000000"/>
                </a:solidFill>
              </a:rPr>
              <a:t>Ideea</a:t>
            </a:r>
            <a:r>
              <a:rPr lang="en-US" sz="3800" kern="0" dirty="0" smtClean="0">
                <a:solidFill>
                  <a:srgbClr val="000000"/>
                </a:solidFill>
              </a:rPr>
              <a:t> de </a:t>
            </a:r>
            <a:r>
              <a:rPr lang="en-US" sz="3800" kern="0" dirty="0" err="1" smtClean="0">
                <a:solidFill>
                  <a:srgbClr val="000000"/>
                </a:solidFill>
              </a:rPr>
              <a:t>bază</a:t>
            </a:r>
            <a:endParaRPr lang="en-US" sz="3800" kern="0" dirty="0" smtClean="0">
              <a:solidFill>
                <a:srgbClr val="000000"/>
              </a:solidFill>
            </a:endParaRPr>
          </a:p>
        </p:txBody>
      </p:sp>
      <p:pic>
        <p:nvPicPr>
          <p:cNvPr id="2" name="Image Resizing by Seam Carv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1378199"/>
            <a:ext cx="6858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578" y="6132552"/>
            <a:ext cx="75149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https://</a:t>
            </a:r>
            <a:r>
              <a:rPr lang="en-US" sz="2400" dirty="0" err="1">
                <a:solidFill>
                  <a:srgbClr val="0000FF"/>
                </a:solidFill>
              </a:rPr>
              <a:t>www.youtube.com</a:t>
            </a:r>
            <a:r>
              <a:rPr lang="en-US" sz="2400" dirty="0">
                <a:solidFill>
                  <a:srgbClr val="0000FF"/>
                </a:solidFill>
              </a:rPr>
              <a:t>/</a:t>
            </a:r>
            <a:r>
              <a:rPr lang="en-US" sz="2400" dirty="0" err="1">
                <a:solidFill>
                  <a:srgbClr val="0000FF"/>
                </a:solidFill>
              </a:rPr>
              <a:t>watch?v</a:t>
            </a:r>
            <a:r>
              <a:rPr lang="en-US" sz="2400" dirty="0">
                <a:solidFill>
                  <a:srgbClr val="0000FF"/>
                </a:solidFill>
              </a:rPr>
              <a:t>=6NcIJXTlugc</a:t>
            </a:r>
          </a:p>
          <a:p>
            <a:pPr algn="ctr"/>
            <a:endParaRPr lang="en-US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4489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1463" y="1306922"/>
            <a:ext cx="60293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</a:rPr>
              <a:t>Ideea</a:t>
            </a:r>
            <a:r>
              <a:rPr lang="en-US" sz="3800" kern="0" dirty="0">
                <a:solidFill>
                  <a:srgbClr val="000000"/>
                </a:solidFill>
              </a:rPr>
              <a:t> de </a:t>
            </a:r>
            <a:r>
              <a:rPr lang="en-US" sz="3800" kern="0" dirty="0" err="1" smtClean="0">
                <a:solidFill>
                  <a:srgbClr val="000000"/>
                </a:solidFill>
              </a:rPr>
              <a:t>bază</a:t>
            </a:r>
            <a:endParaRPr lang="en-US" sz="3800" kern="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429000"/>
            <a:ext cx="82089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000000"/>
                </a:solidFill>
              </a:rPr>
              <a:t>Intuiție</a:t>
            </a:r>
            <a:r>
              <a:rPr lang="en-US" sz="2800" dirty="0" smtClean="0">
                <a:solidFill>
                  <a:srgbClr val="000000"/>
                </a:solidFill>
              </a:rPr>
              <a:t>: </a:t>
            </a:r>
          </a:p>
          <a:p>
            <a:pPr marL="742950" indent="-400050" fontAlgn="base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</a:rPr>
              <a:t>Păstrăm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conținutul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cel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mai</a:t>
            </a:r>
            <a:r>
              <a:rPr lang="en-US" sz="2800" dirty="0" smtClean="0">
                <a:solidFill>
                  <a:srgbClr val="000000"/>
                </a:solidFill>
              </a:rPr>
              <a:t> “</a:t>
            </a:r>
            <a:r>
              <a:rPr lang="en-US" sz="2800" dirty="0" err="1" smtClean="0">
                <a:solidFill>
                  <a:srgbClr val="000000"/>
                </a:solidFill>
              </a:rPr>
              <a:t>interesant</a:t>
            </a:r>
            <a:r>
              <a:rPr lang="en-US" sz="2800" dirty="0" smtClean="0">
                <a:solidFill>
                  <a:srgbClr val="000000"/>
                </a:solidFill>
              </a:rPr>
              <a:t>”</a:t>
            </a:r>
          </a:p>
          <a:p>
            <a:pPr marL="1200150" lvl="1" indent="-400050" fontAlgn="base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Preferăm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să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eliminăm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adăugăm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pixeli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 cu gradient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mic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742950" indent="-400050" fontAlgn="base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</a:rPr>
              <a:t>Pentru</a:t>
            </a:r>
            <a:r>
              <a:rPr lang="en-US" sz="2800" dirty="0" smtClean="0">
                <a:solidFill>
                  <a:srgbClr val="000000"/>
                </a:solidFill>
              </a:rPr>
              <a:t> a reduce/</a:t>
            </a:r>
            <a:r>
              <a:rPr lang="en-US" sz="2800" dirty="0" err="1" smtClean="0">
                <a:solidFill>
                  <a:srgbClr val="000000"/>
                </a:solidFill>
              </a:rPr>
              <a:t>mări</a:t>
            </a:r>
            <a:r>
              <a:rPr lang="en-US" sz="2800" dirty="0" smtClean="0">
                <a:solidFill>
                  <a:srgbClr val="000000"/>
                </a:solidFill>
              </a:rPr>
              <a:t> o </a:t>
            </a:r>
            <a:r>
              <a:rPr lang="en-US" sz="2800" dirty="0" err="1" smtClean="0">
                <a:solidFill>
                  <a:srgbClr val="000000"/>
                </a:solidFill>
              </a:rPr>
              <a:t>dimensiune</a:t>
            </a:r>
            <a:r>
              <a:rPr lang="en-US" sz="2800" dirty="0" smtClean="0">
                <a:solidFill>
                  <a:srgbClr val="000000"/>
                </a:solidFill>
              </a:rPr>
              <a:t> , </a:t>
            </a:r>
            <a:r>
              <a:rPr lang="en-US" sz="2800" dirty="0" err="1" smtClean="0">
                <a:solidFill>
                  <a:srgbClr val="000000"/>
                </a:solidFill>
              </a:rPr>
              <a:t>eliminăm</a:t>
            </a:r>
            <a:r>
              <a:rPr lang="en-US" sz="2800" dirty="0" smtClean="0">
                <a:solidFill>
                  <a:srgbClr val="000000"/>
                </a:solidFill>
              </a:rPr>
              <a:t>/</a:t>
            </a:r>
            <a:r>
              <a:rPr lang="en-US" sz="2800" dirty="0" err="1" smtClean="0">
                <a:solidFill>
                  <a:srgbClr val="000000"/>
                </a:solidFill>
              </a:rPr>
              <a:t>adăugăm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înşiruiri</a:t>
            </a:r>
            <a:r>
              <a:rPr lang="en-US" sz="2800" dirty="0" smtClean="0">
                <a:solidFill>
                  <a:srgbClr val="000000"/>
                </a:solidFill>
              </a:rPr>
              <a:t> de </a:t>
            </a:r>
            <a:r>
              <a:rPr lang="en-US" sz="2800" dirty="0" err="1" smtClean="0">
                <a:solidFill>
                  <a:srgbClr val="000000"/>
                </a:solidFill>
              </a:rPr>
              <a:t>pixeli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</a:rPr>
              <a:t>(</a:t>
            </a:r>
            <a:r>
              <a:rPr lang="en-US" sz="2800" dirty="0" err="1" smtClean="0">
                <a:solidFill>
                  <a:srgbClr val="000000"/>
                </a:solidFill>
              </a:rPr>
              <a:t>drumuri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neregulate</a:t>
            </a:r>
            <a:r>
              <a:rPr lang="en-US" sz="2800" dirty="0" smtClean="0">
                <a:solidFill>
                  <a:srgbClr val="000000"/>
                </a:solidFill>
              </a:rPr>
              <a:t>) </a:t>
            </a:r>
            <a:r>
              <a:rPr lang="en-US" sz="2800" dirty="0" err="1" smtClean="0">
                <a:solidFill>
                  <a:srgbClr val="000000"/>
                </a:solidFill>
              </a:rPr>
              <a:t>ce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conectează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extremitățile</a:t>
            </a:r>
            <a:endParaRPr lang="en-US" sz="2800" dirty="0" smtClean="0">
              <a:solidFill>
                <a:srgbClr val="000000"/>
              </a:solidFill>
            </a:endParaRPr>
          </a:p>
          <a:p>
            <a:pPr marL="1200150" lvl="1" indent="-400050" fontAlgn="base">
              <a:spcBef>
                <a:spcPct val="0"/>
              </a:spcBef>
              <a:spcAft>
                <a:spcPts val="600"/>
              </a:spcAft>
            </a:pP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Soluție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optimă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folosind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programarea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dinamică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99592" y="3897052"/>
            <a:ext cx="7812868" cy="10441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414361" y="2949984"/>
            <a:ext cx="52246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Redimensionare</a:t>
            </a:r>
            <a:r>
              <a:rPr lang="en-US" b="1" dirty="0" smtClean="0">
                <a:solidFill>
                  <a:srgbClr val="000000"/>
                </a:solidFill>
              </a:rPr>
              <a:t> cu </a:t>
            </a:r>
            <a:r>
              <a:rPr lang="en-US" b="1" dirty="0" err="1" smtClean="0">
                <a:solidFill>
                  <a:srgbClr val="000000"/>
                </a:solidFill>
              </a:rPr>
              <a:t>păstrarea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conținutului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5362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6" name="Content Placeholder 5"/>
          <p:cNvSpPr>
            <a:spLocks noGrp="1"/>
          </p:cNvSpPr>
          <p:nvPr>
            <p:ph idx="1"/>
          </p:nvPr>
        </p:nvSpPr>
        <p:spPr>
          <a:xfrm>
            <a:off x="286792" y="3022825"/>
            <a:ext cx="8898743" cy="3374578"/>
          </a:xfrm>
        </p:spPr>
        <p:txBody>
          <a:bodyPr>
            <a:normAutofit fontScale="25000" lnSpcReduction="20000"/>
          </a:bodyPr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8000" dirty="0" smtClean="0"/>
          </a:p>
          <a:p>
            <a:endParaRPr lang="en-US" sz="8000" dirty="0" smtClean="0"/>
          </a:p>
          <a:p>
            <a:pPr>
              <a:lnSpc>
                <a:spcPct val="120000"/>
              </a:lnSpc>
            </a:pPr>
            <a:r>
              <a:rPr lang="en-US" sz="9600" dirty="0" err="1" smtClean="0"/>
              <a:t>Eliminăm</a:t>
            </a:r>
            <a:r>
              <a:rPr lang="en-US" sz="9600" dirty="0" smtClean="0"/>
              <a:t> ‘</a:t>
            </a:r>
            <a:r>
              <a:rPr lang="en-US" sz="9600" dirty="0" err="1" smtClean="0"/>
              <a:t>drumuri</a:t>
            </a:r>
            <a:r>
              <a:rPr lang="en-US" sz="9600" dirty="0" smtClean="0"/>
              <a:t>’ </a:t>
            </a:r>
            <a:r>
              <a:rPr lang="en-US" sz="9600" dirty="0"/>
              <a:t>(</a:t>
            </a:r>
            <a:r>
              <a:rPr lang="en-US" sz="9600" dirty="0" err="1" smtClean="0"/>
              <a:t>înşiruiri</a:t>
            </a:r>
            <a:r>
              <a:rPr lang="en-US" sz="9600" dirty="0" smtClean="0"/>
              <a:t> de </a:t>
            </a:r>
            <a:r>
              <a:rPr lang="en-US" sz="9600" dirty="0" err="1" smtClean="0"/>
              <a:t>pixeli</a:t>
            </a:r>
            <a:r>
              <a:rPr lang="en-US" sz="9600" dirty="0" smtClean="0"/>
              <a:t>) </a:t>
            </a:r>
            <a:r>
              <a:rPr lang="en-US" sz="9600" dirty="0" err="1" smtClean="0"/>
              <a:t>fără</a:t>
            </a:r>
            <a:r>
              <a:rPr lang="en-US" sz="9600" dirty="0" smtClean="0"/>
              <a:t> a </a:t>
            </a:r>
            <a:r>
              <a:rPr lang="en-US" sz="9600" dirty="0" err="1" smtClean="0"/>
              <a:t>afecta</a:t>
            </a:r>
            <a:r>
              <a:rPr lang="en-US" sz="9600" dirty="0" smtClean="0"/>
              <a:t> </a:t>
            </a:r>
            <a:r>
              <a:rPr lang="en-US" sz="9600" dirty="0" err="1" smtClean="0"/>
              <a:t>vizibil</a:t>
            </a:r>
            <a:r>
              <a:rPr lang="en-US" sz="9600" dirty="0" smtClean="0"/>
              <a:t> </a:t>
            </a:r>
            <a:r>
              <a:rPr lang="en-US" sz="9600" dirty="0" err="1" smtClean="0"/>
              <a:t>imaginea</a:t>
            </a:r>
            <a:r>
              <a:rPr lang="en-US" sz="9600" dirty="0" smtClean="0"/>
              <a:t>:</a:t>
            </a:r>
          </a:p>
          <a:p>
            <a:pPr lvl="1">
              <a:lnSpc>
                <a:spcPct val="120000"/>
              </a:lnSpc>
            </a:pPr>
            <a:r>
              <a:rPr lang="en-US" sz="9600" dirty="0" err="1" smtClean="0"/>
              <a:t>măsurăm</a:t>
            </a:r>
            <a:r>
              <a:rPr lang="en-US" sz="9600" dirty="0" smtClean="0"/>
              <a:t> ‘</a:t>
            </a:r>
            <a:r>
              <a:rPr lang="en-US" sz="9600" dirty="0" err="1" smtClean="0"/>
              <a:t>costul</a:t>
            </a:r>
            <a:r>
              <a:rPr lang="en-US" sz="9600" dirty="0" smtClean="0"/>
              <a:t> </a:t>
            </a:r>
            <a:r>
              <a:rPr lang="en-US" sz="9600" dirty="0" err="1" smtClean="0"/>
              <a:t>unui</a:t>
            </a:r>
            <a:r>
              <a:rPr lang="en-US" sz="9600" dirty="0" smtClean="0"/>
              <a:t> drum’ </a:t>
            </a:r>
            <a:r>
              <a:rPr lang="en-US" sz="9600" dirty="0" err="1" smtClean="0"/>
              <a:t>ca</a:t>
            </a:r>
            <a:r>
              <a:rPr lang="en-US" sz="9600" dirty="0" smtClean="0"/>
              <a:t> </a:t>
            </a:r>
            <a:r>
              <a:rPr lang="en-US" sz="9600" dirty="0" err="1" smtClean="0"/>
              <a:t>suma</a:t>
            </a:r>
            <a:r>
              <a:rPr lang="en-US" sz="9600" dirty="0" smtClean="0"/>
              <a:t> </a:t>
            </a:r>
            <a:r>
              <a:rPr lang="en-US" sz="9600" dirty="0" err="1" smtClean="0"/>
              <a:t>magnitudinilor</a:t>
            </a:r>
            <a:r>
              <a:rPr lang="en-US" sz="9600" dirty="0" smtClean="0"/>
              <a:t> </a:t>
            </a:r>
            <a:r>
              <a:rPr lang="en-US" sz="9600" dirty="0" err="1" smtClean="0"/>
              <a:t>gradienților</a:t>
            </a:r>
            <a:r>
              <a:rPr lang="en-US" sz="9600" dirty="0" smtClean="0"/>
              <a:t> </a:t>
            </a:r>
            <a:r>
              <a:rPr lang="en-US" sz="9600" dirty="0" err="1" smtClean="0"/>
              <a:t>pixelilor</a:t>
            </a:r>
            <a:r>
              <a:rPr lang="en-US" sz="9600" dirty="0" smtClean="0"/>
              <a:t> </a:t>
            </a:r>
            <a:r>
              <a:rPr lang="en-US" sz="9600" dirty="0" err="1" smtClean="0"/>
              <a:t>ce</a:t>
            </a:r>
            <a:r>
              <a:rPr lang="en-US" sz="9600" dirty="0" smtClean="0"/>
              <a:t> </a:t>
            </a:r>
            <a:r>
              <a:rPr lang="en-US" sz="9600" dirty="0" err="1" smtClean="0"/>
              <a:t>alcătuiesc</a:t>
            </a:r>
            <a:r>
              <a:rPr lang="en-US" sz="9600" dirty="0" smtClean="0"/>
              <a:t> </a:t>
            </a:r>
            <a:r>
              <a:rPr lang="en-US" sz="9600" dirty="0" err="1" smtClean="0"/>
              <a:t>drumul</a:t>
            </a:r>
            <a:endParaRPr lang="en-US" sz="9600" dirty="0" smtClean="0"/>
          </a:p>
          <a:p>
            <a:pPr>
              <a:lnSpc>
                <a:spcPct val="120000"/>
              </a:lnSpc>
            </a:pPr>
            <a:r>
              <a:rPr lang="en-US" sz="9600" dirty="0" smtClean="0"/>
              <a:t>La </a:t>
            </a:r>
            <a:r>
              <a:rPr lang="en-US" sz="9600" dirty="0" err="1" smtClean="0"/>
              <a:t>fiecare</a:t>
            </a:r>
            <a:r>
              <a:rPr lang="en-US" sz="9600" dirty="0" smtClean="0"/>
              <a:t> </a:t>
            </a:r>
            <a:r>
              <a:rPr lang="en-US" sz="9600" dirty="0" err="1" smtClean="0"/>
              <a:t>iterație</a:t>
            </a:r>
            <a:r>
              <a:rPr lang="en-US" sz="9600" dirty="0" smtClean="0"/>
              <a:t>, </a:t>
            </a:r>
            <a:r>
              <a:rPr lang="en-US" sz="9600" dirty="0" err="1" smtClean="0"/>
              <a:t>alege</a:t>
            </a:r>
            <a:r>
              <a:rPr lang="en-US" sz="9600" dirty="0" err="1"/>
              <a:t>m</a:t>
            </a:r>
            <a:r>
              <a:rPr lang="en-US" sz="9600" dirty="0" smtClean="0"/>
              <a:t> </a:t>
            </a:r>
            <a:r>
              <a:rPr lang="en-US" sz="9600" dirty="0" err="1" smtClean="0"/>
              <a:t>drumul</a:t>
            </a:r>
            <a:r>
              <a:rPr lang="en-US" sz="9600" dirty="0" smtClean="0"/>
              <a:t> cu </a:t>
            </a:r>
            <a:r>
              <a:rPr lang="en-US" sz="9600" b="1" dirty="0" err="1" smtClean="0">
                <a:solidFill>
                  <a:srgbClr val="000000"/>
                </a:solidFill>
              </a:rPr>
              <a:t>costul</a:t>
            </a:r>
            <a:r>
              <a:rPr lang="en-US" sz="9600" b="1" dirty="0" smtClean="0">
                <a:solidFill>
                  <a:srgbClr val="000000"/>
                </a:solidFill>
              </a:rPr>
              <a:t> </a:t>
            </a:r>
            <a:r>
              <a:rPr lang="en-US" sz="9600" b="1" dirty="0" err="1" smtClean="0">
                <a:solidFill>
                  <a:srgbClr val="000000"/>
                </a:solidFill>
              </a:rPr>
              <a:t>cel</a:t>
            </a:r>
            <a:r>
              <a:rPr lang="en-US" sz="9600" b="1" dirty="0" smtClean="0">
                <a:solidFill>
                  <a:srgbClr val="000000"/>
                </a:solidFill>
              </a:rPr>
              <a:t> </a:t>
            </a:r>
            <a:r>
              <a:rPr lang="en-US" sz="9600" b="1" dirty="0" err="1" smtClean="0">
                <a:solidFill>
                  <a:srgbClr val="000000"/>
                </a:solidFill>
              </a:rPr>
              <a:t>mai</a:t>
            </a:r>
            <a:r>
              <a:rPr lang="en-US" sz="9600" b="1" dirty="0" smtClean="0">
                <a:solidFill>
                  <a:srgbClr val="000000"/>
                </a:solidFill>
              </a:rPr>
              <a:t> </a:t>
            </a:r>
            <a:r>
              <a:rPr lang="en-US" sz="9600" b="1" dirty="0" err="1" smtClean="0">
                <a:solidFill>
                  <a:srgbClr val="000000"/>
                </a:solidFill>
              </a:rPr>
              <a:t>mic</a:t>
            </a:r>
            <a:r>
              <a:rPr lang="en-US" sz="9600" b="1" dirty="0" smtClean="0">
                <a:solidFill>
                  <a:srgbClr val="000000"/>
                </a:solidFill>
              </a:rPr>
              <a:t> </a:t>
            </a:r>
            <a:r>
              <a:rPr lang="en-US" sz="9600" dirty="0" smtClean="0"/>
              <a:t>din imagine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9692" y="1196752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160748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611560" y="80628"/>
            <a:ext cx="8098668" cy="1143000"/>
          </a:xfrm>
        </p:spPr>
        <p:txBody>
          <a:bodyPr/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3800" kern="0" dirty="0" err="1">
                <a:solidFill>
                  <a:srgbClr val="000000"/>
                </a:solidFill>
              </a:rPr>
              <a:t>Ideea</a:t>
            </a:r>
            <a:r>
              <a:rPr lang="en-US" sz="3800" kern="0" dirty="0">
                <a:solidFill>
                  <a:srgbClr val="000000"/>
                </a:solidFill>
              </a:rPr>
              <a:t> de </a:t>
            </a:r>
            <a:r>
              <a:rPr lang="en-US" sz="3800" kern="0" dirty="0" err="1" smtClean="0">
                <a:solidFill>
                  <a:srgbClr val="000000"/>
                </a:solidFill>
              </a:rPr>
              <a:t>bază</a:t>
            </a:r>
            <a:r>
              <a:rPr lang="en-US" sz="3800" kern="0" dirty="0" smtClean="0">
                <a:solidFill>
                  <a:srgbClr val="000000"/>
                </a:solidFill>
              </a:rPr>
              <a:t> – </a:t>
            </a:r>
            <a:r>
              <a:rPr lang="en-US" sz="3800" kern="0" dirty="0" err="1" smtClean="0">
                <a:solidFill>
                  <a:srgbClr val="000000"/>
                </a:solidFill>
              </a:rPr>
              <a:t>eliminare</a:t>
            </a:r>
            <a:r>
              <a:rPr lang="en-US" sz="3800" kern="0" dirty="0" smtClean="0">
                <a:solidFill>
                  <a:srgbClr val="000000"/>
                </a:solidFill>
              </a:rPr>
              <a:t> de </a:t>
            </a:r>
            <a:r>
              <a:rPr lang="en-US" sz="3800" kern="0" dirty="0" err="1" smtClean="0">
                <a:solidFill>
                  <a:srgbClr val="000000"/>
                </a:solidFill>
              </a:rPr>
              <a:t>drumuri</a:t>
            </a:r>
            <a:endParaRPr lang="en-US" sz="3800" kern="0" dirty="0">
              <a:solidFill>
                <a:srgbClr val="000000"/>
              </a:solidFill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56" y="3284968"/>
            <a:ext cx="2154895" cy="6488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54001" y="2915636"/>
            <a:ext cx="2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</a:t>
            </a:r>
            <a:r>
              <a:rPr lang="en-US" dirty="0" err="1" smtClean="0"/>
              <a:t>radientul</a:t>
            </a:r>
            <a:r>
              <a:rPr lang="en-US" dirty="0" smtClean="0"/>
              <a:t> </a:t>
            </a:r>
            <a:r>
              <a:rPr lang="en-US" dirty="0" err="1" smtClean="0"/>
              <a:t>imaginii</a:t>
            </a:r>
            <a:r>
              <a:rPr lang="en-US" dirty="0" smtClean="0"/>
              <a:t> 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7654" y="3022825"/>
            <a:ext cx="2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7797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/>
          <p:cNvGrpSpPr/>
          <p:nvPr/>
        </p:nvGrpSpPr>
        <p:grpSpPr>
          <a:xfrm>
            <a:off x="107504" y="2492896"/>
            <a:ext cx="1143000" cy="914400"/>
            <a:chOff x="482588" y="1196752"/>
            <a:chExt cx="1143000" cy="9144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cxnSp>
          <p:nvCxnSpPr>
            <p:cNvPr id="40" name="Straight Arrow Connector 39"/>
            <p:cNvCxnSpPr>
              <a:stCxn id="39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1" name="Straight Arrow Connector 40"/>
            <p:cNvCxnSpPr>
              <a:stCxn id="39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Straight Arrow Connector 41"/>
            <p:cNvCxnSpPr>
              <a:stCxn id="39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" name="Group 26"/>
          <p:cNvGrpSpPr/>
          <p:nvPr/>
        </p:nvGrpSpPr>
        <p:grpSpPr>
          <a:xfrm>
            <a:off x="503548" y="2024844"/>
            <a:ext cx="1143000" cy="914400"/>
            <a:chOff x="482588" y="1196752"/>
            <a:chExt cx="1143000" cy="9144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31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stCxn id="31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>
              <a:stCxn id="31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" name="Group 18"/>
          <p:cNvGrpSpPr/>
          <p:nvPr/>
        </p:nvGrpSpPr>
        <p:grpSpPr>
          <a:xfrm>
            <a:off x="539552" y="1556792"/>
            <a:ext cx="1143000" cy="914400"/>
            <a:chOff x="482588" y="1196752"/>
            <a:chExt cx="1143000" cy="9144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3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Straight Arrow Connector 24"/>
            <p:cNvCxnSpPr>
              <a:stCxn id="23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>
              <a:stCxn id="23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1316" name="Content Placeholder 5"/>
          <p:cNvSpPr>
            <a:spLocks noGrp="1"/>
          </p:cNvSpPr>
          <p:nvPr>
            <p:ph idx="1"/>
          </p:nvPr>
        </p:nvSpPr>
        <p:spPr>
          <a:xfrm>
            <a:off x="467544" y="3850878"/>
            <a:ext cx="8676456" cy="2389726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None/>
            </a:pPr>
            <a:r>
              <a:rPr lang="en-US" sz="2400" dirty="0" smtClean="0"/>
              <a:t>Fie </a:t>
            </a:r>
            <a:r>
              <a:rPr lang="en-US" sz="2400" dirty="0" smtClean="0">
                <a:solidFill>
                  <a:srgbClr val="FF0000"/>
                </a:solidFill>
              </a:rPr>
              <a:t>d</a:t>
            </a:r>
            <a:r>
              <a:rPr lang="en-US" sz="2400" dirty="0" smtClean="0"/>
              <a:t> un </a:t>
            </a:r>
            <a:r>
              <a:rPr lang="en-US" sz="2400" dirty="0" smtClean="0">
                <a:solidFill>
                  <a:srgbClr val="FF0000"/>
                </a:solidFill>
              </a:rPr>
              <a:t>drum vertical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format din N</a:t>
            </a:r>
            <a:r>
              <a:rPr lang="en-US" sz="2400" i="1" dirty="0"/>
              <a:t> </a:t>
            </a:r>
            <a:r>
              <a:rPr lang="en-US" sz="2400" dirty="0" err="1" smtClean="0"/>
              <a:t>pixeli</a:t>
            </a:r>
            <a:r>
              <a:rPr lang="en-US" sz="2400" dirty="0" smtClean="0"/>
              <a:t>: </a:t>
            </a:r>
            <a:r>
              <a:rPr lang="en-US" sz="2400" b="1" dirty="0" smtClean="0">
                <a:solidFill>
                  <a:srgbClr val="FF0000"/>
                </a:solidFill>
              </a:rPr>
              <a:t>d</a:t>
            </a:r>
            <a:r>
              <a:rPr lang="en-US" sz="2400" dirty="0" smtClean="0"/>
              <a:t> = (d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d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… ,</a:t>
            </a:r>
            <a:r>
              <a:rPr lang="en-US" sz="2400" dirty="0" err="1" smtClean="0"/>
              <a:t>d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)</a:t>
            </a:r>
            <a:endParaRPr lang="en-US" sz="1500" baseline="-25000" dirty="0" smtClean="0"/>
          </a:p>
          <a:p>
            <a:pPr>
              <a:spcAft>
                <a:spcPts val="1200"/>
              </a:spcAft>
              <a:buNone/>
            </a:pPr>
            <a:r>
              <a:rPr lang="en-US" sz="2400" dirty="0" err="1" smtClean="0"/>
              <a:t>Definim</a:t>
            </a:r>
            <a:r>
              <a:rPr lang="en-US" sz="2400" dirty="0" smtClean="0"/>
              <a:t>  </a:t>
            </a:r>
            <a:r>
              <a:rPr lang="en-US" sz="2400" dirty="0" err="1" smtClean="0">
                <a:solidFill>
                  <a:srgbClr val="FF0000"/>
                </a:solidFill>
              </a:rPr>
              <a:t>costul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unui</a:t>
            </a:r>
            <a:r>
              <a:rPr lang="en-US" sz="2400" dirty="0" smtClean="0">
                <a:solidFill>
                  <a:srgbClr val="FF0000"/>
                </a:solidFill>
              </a:rPr>
              <a:t> drum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:</a:t>
            </a:r>
          </a:p>
          <a:p>
            <a:pPr>
              <a:spcAft>
                <a:spcPts val="1200"/>
              </a:spcAft>
              <a:buNone/>
            </a:pPr>
            <a:r>
              <a:rPr lang="en-US" sz="2400" dirty="0" err="1" smtClean="0">
                <a:solidFill>
                  <a:srgbClr val="FF0000"/>
                </a:solidFill>
              </a:rPr>
              <a:t>Drumul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optim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/>
              <a:t>minimizează</a:t>
            </a:r>
            <a:r>
              <a:rPr lang="en-US" sz="2400" dirty="0" smtClean="0"/>
              <a:t> </a:t>
            </a:r>
            <a:r>
              <a:rPr lang="en-US" sz="2400" dirty="0" err="1" smtClean="0"/>
              <a:t>acest</a:t>
            </a:r>
            <a:r>
              <a:rPr lang="en-US" sz="2400" dirty="0" smtClean="0"/>
              <a:t> cost:</a:t>
            </a:r>
          </a:p>
          <a:p>
            <a:pPr>
              <a:spcAft>
                <a:spcPts val="1200"/>
              </a:spcAft>
              <a:buNone/>
            </a:pPr>
            <a:r>
              <a:rPr lang="en-US" sz="2400" dirty="0" err="1" smtClean="0"/>
              <a:t>Calculăm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drumul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optim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mod </a:t>
            </a:r>
            <a:r>
              <a:rPr lang="en-US" sz="2400" dirty="0" err="1" smtClean="0"/>
              <a:t>eficient</a:t>
            </a:r>
            <a:r>
              <a:rPr lang="en-US" sz="2400" dirty="0" smtClean="0"/>
              <a:t> </a:t>
            </a:r>
            <a:r>
              <a:rPr lang="en-US" sz="2400" dirty="0" err="1" smtClean="0"/>
              <a:t>folosind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programarea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dinamică</a:t>
            </a:r>
            <a:endParaRPr lang="en-US" sz="2000" b="1" dirty="0" smtClean="0">
              <a:solidFill>
                <a:srgbClr val="FF0000"/>
              </a:solidFill>
            </a:endParaRPr>
          </a:p>
        </p:txBody>
      </p:sp>
      <p:pic>
        <p:nvPicPr>
          <p:cNvPr id="14131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9692" y="1196752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160748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 smtClean="0">
                <a:solidFill>
                  <a:srgbClr val="000000"/>
                </a:solidFill>
              </a:rPr>
              <a:t>Algoritmul</a:t>
            </a:r>
            <a:endParaRPr lang="en-US" sz="3800" kern="0" dirty="0" smtClean="0">
              <a:solidFill>
                <a:srgbClr val="000000"/>
              </a:solidFill>
            </a:endParaRPr>
          </a:p>
        </p:txBody>
      </p:sp>
      <p:grpSp>
        <p:nvGrpSpPr>
          <p:cNvPr id="5" name="Group 17"/>
          <p:cNvGrpSpPr/>
          <p:nvPr/>
        </p:nvGrpSpPr>
        <p:grpSpPr>
          <a:xfrm>
            <a:off x="143508" y="1088740"/>
            <a:ext cx="1143000" cy="914400"/>
            <a:chOff x="482588" y="1196752"/>
            <a:chExt cx="1143000" cy="9144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82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863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244588" y="16539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63588" y="1196752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2"/>
            </p:cNvCxnSpPr>
            <p:nvPr/>
          </p:nvCxnSpPr>
          <p:spPr bwMode="auto">
            <a:xfrm rot="5400000">
              <a:off x="6921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>
              <a:stCxn id="14" idx="2"/>
            </p:cNvCxnSpPr>
            <p:nvPr/>
          </p:nvCxnSpPr>
          <p:spPr bwMode="auto">
            <a:xfrm rot="16200000" flipH="1">
              <a:off x="920738" y="1787302"/>
              <a:ext cx="3048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Straight Arrow Connector 16"/>
            <p:cNvCxnSpPr>
              <a:stCxn id="14" idx="2"/>
            </p:cNvCxnSpPr>
            <p:nvPr/>
          </p:nvCxnSpPr>
          <p:spPr bwMode="auto">
            <a:xfrm rot="16200000" flipH="1">
              <a:off x="1111238" y="1596802"/>
              <a:ext cx="304800" cy="419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3" name="Rectangle 42"/>
          <p:cNvSpPr/>
          <p:nvPr/>
        </p:nvSpPr>
        <p:spPr bwMode="auto">
          <a:xfrm>
            <a:off x="524508" y="1088740"/>
            <a:ext cx="375084" cy="46805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99592" y="1556792"/>
            <a:ext cx="386916" cy="46805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914357" y="2024844"/>
            <a:ext cx="375084" cy="4572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99592" y="2492896"/>
            <a:ext cx="396044" cy="44634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39552" y="2960948"/>
            <a:ext cx="360040" cy="44634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cxnSp>
        <p:nvCxnSpPr>
          <p:cNvPr id="49" name="Shape 48"/>
          <p:cNvCxnSpPr>
            <a:endCxn id="43" idx="0"/>
          </p:cNvCxnSpPr>
          <p:nvPr/>
        </p:nvCxnSpPr>
        <p:spPr bwMode="auto">
          <a:xfrm rot="10800000">
            <a:off x="712050" y="1088740"/>
            <a:ext cx="1303666" cy="108012"/>
          </a:xfrm>
          <a:prstGeom prst="curvedConnector4">
            <a:avLst>
              <a:gd name="adj1" fmla="val 42807"/>
              <a:gd name="adj2" fmla="val 31164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" name="Group 58"/>
          <p:cNvGrpSpPr/>
          <p:nvPr/>
        </p:nvGrpSpPr>
        <p:grpSpPr>
          <a:xfrm>
            <a:off x="539552" y="1115452"/>
            <a:ext cx="828092" cy="2250832"/>
            <a:chOff x="539552" y="1115452"/>
            <a:chExt cx="828092" cy="2250832"/>
          </a:xfrm>
        </p:grpSpPr>
        <p:sp>
          <p:nvSpPr>
            <p:cNvPr id="54" name="TextBox 53"/>
            <p:cNvSpPr txBox="1"/>
            <p:nvPr/>
          </p:nvSpPr>
          <p:spPr>
            <a:xfrm>
              <a:off x="539552" y="111545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99592" y="158350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2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99592" y="202484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3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35596" y="2483604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4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5556" y="299695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d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5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56" y="3284968"/>
            <a:ext cx="2154895" cy="648849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90" y="4289998"/>
            <a:ext cx="2621778" cy="821751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86" y="5139971"/>
            <a:ext cx="2315188" cy="429362"/>
          </a:xfrm>
          <a:prstGeom prst="rect">
            <a:avLst/>
          </a:prstGeom>
        </p:spPr>
      </p:pic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7" y="1160748"/>
            <a:ext cx="2736303" cy="182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5054001" y="2915636"/>
            <a:ext cx="2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</a:t>
            </a:r>
            <a:r>
              <a:rPr lang="en-US" dirty="0" err="1" smtClean="0"/>
              <a:t>radientul</a:t>
            </a:r>
            <a:r>
              <a:rPr lang="en-US" dirty="0" smtClean="0"/>
              <a:t> </a:t>
            </a:r>
            <a:r>
              <a:rPr lang="en-US" dirty="0" err="1" smtClean="0"/>
              <a:t>imaginii</a:t>
            </a:r>
            <a:r>
              <a:rPr lang="en-US" dirty="0" smtClean="0"/>
              <a:t> 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17654" y="3022825"/>
            <a:ext cx="22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238378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8478"/>
            <a:ext cx="8991600" cy="1143000"/>
          </a:xfrm>
        </p:spPr>
        <p:txBody>
          <a:bodyPr/>
          <a:lstStyle/>
          <a:p>
            <a:r>
              <a:rPr lang="en-US" sz="3600" dirty="0" smtClean="0"/>
              <a:t>Cum </a:t>
            </a:r>
            <a:r>
              <a:rPr lang="en-US" sz="3600" dirty="0" err="1" smtClean="0"/>
              <a:t>identicăm</a:t>
            </a:r>
            <a:r>
              <a:rPr lang="en-US" sz="3600" dirty="0" smtClean="0"/>
              <a:t> </a:t>
            </a:r>
            <a:r>
              <a:rPr lang="en-US" sz="3600" dirty="0" err="1" smtClean="0"/>
              <a:t>drumul</a:t>
            </a:r>
            <a:r>
              <a:rPr lang="en-US" sz="3600" dirty="0" smtClean="0"/>
              <a:t> de cost minim?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sz="2800" dirty="0" smtClean="0"/>
              <a:t>Mai </a:t>
            </a:r>
            <a:r>
              <a:rPr lang="en-US" sz="2800" dirty="0" err="1" smtClean="0"/>
              <a:t>întâi</a:t>
            </a:r>
            <a:r>
              <a:rPr lang="en-US" sz="2800" dirty="0" smtClean="0"/>
              <a:t>, </a:t>
            </a:r>
            <a:r>
              <a:rPr lang="en-US" sz="2800" dirty="0" err="1" smtClean="0"/>
              <a:t>considerăm</a:t>
            </a:r>
            <a:r>
              <a:rPr lang="en-US" sz="2800" dirty="0" smtClean="0"/>
              <a:t> o </a:t>
            </a:r>
            <a:r>
              <a:rPr lang="en-US" sz="2800" dirty="0" err="1" smtClean="0"/>
              <a:t>strategie</a:t>
            </a:r>
            <a:r>
              <a:rPr lang="en-US" sz="2800" dirty="0" smtClean="0"/>
              <a:t> </a:t>
            </a:r>
            <a:r>
              <a:rPr lang="en-US" sz="2800" b="1" dirty="0" smtClean="0"/>
              <a:t>greedy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grpSp>
        <p:nvGrpSpPr>
          <p:cNvPr id="4" name="Group 8"/>
          <p:cNvGrpSpPr/>
          <p:nvPr/>
        </p:nvGrpSpPr>
        <p:grpSpPr>
          <a:xfrm>
            <a:off x="3384612" y="2141476"/>
            <a:ext cx="2052228" cy="2304256"/>
            <a:chOff x="1223628" y="1052736"/>
            <a:chExt cx="2052228" cy="2304256"/>
          </a:xfrm>
        </p:grpSpPr>
        <p:sp>
          <p:nvSpPr>
            <p:cNvPr id="5" name="Rectangle 4"/>
            <p:cNvSpPr/>
            <p:nvPr/>
          </p:nvSpPr>
          <p:spPr bwMode="auto">
            <a:xfrm>
              <a:off x="1223628" y="1052736"/>
              <a:ext cx="2052228" cy="223224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1367644" y="1196752"/>
            <a:ext cx="1728192" cy="2160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80" name="Equation" r:id="rId4" imgW="406080" imgH="507960" progId="Equation.3">
                    <p:embed/>
                  </p:oleObj>
                </mc:Choice>
                <mc:Fallback>
                  <p:oleObj name="Equation" r:id="rId4" imgW="40608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196752"/>
                          <a:ext cx="1728192" cy="2160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4771509"/>
            <a:ext cx="22659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008893" y="6211669"/>
            <a:ext cx="296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M</a:t>
            </a:r>
            <a:r>
              <a:rPr lang="en-US" b="1" dirty="0" err="1" smtClean="0">
                <a:solidFill>
                  <a:srgbClr val="000000"/>
                </a:solidFill>
              </a:rPr>
              <a:t>agnitudinea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gradientului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108140" y="3684620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14800" y="3059612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717740" y="2431740"/>
            <a:ext cx="540060" cy="57383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6407052" y="2790740"/>
            <a:ext cx="295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 </a:t>
            </a:r>
            <a:r>
              <a:rPr lang="en-US" dirty="0" err="1" smtClean="0">
                <a:solidFill>
                  <a:srgbClr val="FF0000"/>
                </a:solidFill>
              </a:rPr>
              <a:t>fiecare</a:t>
            </a:r>
            <a:r>
              <a:rPr lang="en-US" dirty="0" smtClean="0">
                <a:solidFill>
                  <a:srgbClr val="FF0000"/>
                </a:solidFill>
              </a:rPr>
              <a:t> pas </a:t>
            </a:r>
            <a:r>
              <a:rPr lang="en-US" dirty="0" err="1" smtClean="0">
                <a:solidFill>
                  <a:srgbClr val="FF0000"/>
                </a:solidFill>
              </a:rPr>
              <a:t>aleg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cea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mai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bună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soluție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locală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aleg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pixelii</a:t>
            </a:r>
            <a:r>
              <a:rPr lang="en-US" dirty="0" smtClean="0">
                <a:solidFill>
                  <a:srgbClr val="FF0000"/>
                </a:solidFill>
              </a:rPr>
              <a:t> cu </a:t>
            </a:r>
            <a:r>
              <a:rPr lang="en-US" dirty="0" err="1" smtClean="0">
                <a:solidFill>
                  <a:srgbClr val="FF0000"/>
                </a:solidFill>
              </a:rPr>
              <a:t>gradientul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cel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mai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mic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406229" y="3238895"/>
            <a:ext cx="105685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07052" y="4125866"/>
            <a:ext cx="2958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Combinarea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optimelelor</a:t>
            </a:r>
            <a:r>
              <a:rPr lang="en-US" dirty="0" smtClean="0">
                <a:solidFill>
                  <a:srgbClr val="FF0000"/>
                </a:solidFill>
              </a:rPr>
              <a:t> locale NU conduce la </a:t>
            </a:r>
            <a:r>
              <a:rPr lang="en-US" dirty="0" err="1" smtClean="0">
                <a:solidFill>
                  <a:srgbClr val="FF0000"/>
                </a:solidFill>
              </a:rPr>
              <a:t>optim</a:t>
            </a:r>
            <a:r>
              <a:rPr lang="en-US" dirty="0" smtClean="0">
                <a:solidFill>
                  <a:srgbClr val="FF0000"/>
                </a:solidFill>
              </a:rPr>
              <a:t> global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5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/>
          </p:nvPr>
        </p:nvSpPr>
        <p:spPr>
          <a:xfrm>
            <a:off x="457200" y="1016732"/>
            <a:ext cx="8291264" cy="5825226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Calculăm</a:t>
            </a:r>
            <a:r>
              <a:rPr lang="en-US" sz="2400" dirty="0" smtClean="0"/>
              <a:t>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pixel (</a:t>
            </a:r>
            <a:r>
              <a:rPr lang="en-US" sz="2400" dirty="0" err="1"/>
              <a:t>i</a:t>
            </a:r>
            <a:r>
              <a:rPr lang="en-US" sz="2400" dirty="0" err="1" smtClean="0"/>
              <a:t>,j</a:t>
            </a:r>
            <a:r>
              <a:rPr lang="en-US" sz="2400" dirty="0" smtClean="0"/>
              <a:t>) </a:t>
            </a:r>
            <a:r>
              <a:rPr lang="en-US" sz="2400" dirty="0" err="1" smtClean="0"/>
              <a:t>drumul</a:t>
            </a:r>
            <a:r>
              <a:rPr lang="en-US" sz="2400" dirty="0" smtClean="0"/>
              <a:t> de cost minim </a:t>
            </a:r>
            <a:r>
              <a:rPr lang="en-US" sz="2400" dirty="0" err="1" smtClean="0"/>
              <a:t>până</a:t>
            </a:r>
            <a:r>
              <a:rPr lang="en-US" sz="2400" dirty="0" smtClean="0"/>
              <a:t> la (</a:t>
            </a:r>
            <a:r>
              <a:rPr lang="en-US" sz="2400" dirty="0" err="1"/>
              <a:t>i</a:t>
            </a:r>
            <a:r>
              <a:rPr lang="en-US" sz="2400" dirty="0" err="1" smtClean="0"/>
              <a:t>,j</a:t>
            </a:r>
            <a:r>
              <a:rPr lang="en-US" sz="2400" dirty="0" smtClean="0"/>
              <a:t>) cu </a:t>
            </a:r>
            <a:r>
              <a:rPr lang="en-US" sz="2400" dirty="0" err="1" smtClean="0"/>
              <a:t>ajutorul</a:t>
            </a:r>
            <a:r>
              <a:rPr lang="en-US" sz="2400" dirty="0" smtClean="0"/>
              <a:t> </a:t>
            </a:r>
            <a:r>
              <a:rPr lang="en-US" sz="2400" dirty="0" err="1" smtClean="0"/>
              <a:t>celor</a:t>
            </a:r>
            <a:r>
              <a:rPr lang="en-US" sz="2400" dirty="0" smtClean="0"/>
              <a:t> </a:t>
            </a:r>
            <a:r>
              <a:rPr lang="en-US" sz="2400" dirty="0" err="1" smtClean="0"/>
              <a:t>trei</a:t>
            </a:r>
            <a:r>
              <a:rPr lang="en-US" sz="2400" dirty="0" smtClean="0"/>
              <a:t> </a:t>
            </a:r>
            <a:r>
              <a:rPr lang="en-US" sz="2400" dirty="0" err="1" smtClean="0"/>
              <a:t>vecini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dirty="0" smtClean="0"/>
          </a:p>
          <a:p>
            <a:r>
              <a:rPr lang="en-US" sz="2400" dirty="0" err="1" smtClean="0"/>
              <a:t>Valoarea</a:t>
            </a:r>
            <a:r>
              <a:rPr lang="en-US" sz="2400" dirty="0" smtClean="0"/>
              <a:t> </a:t>
            </a:r>
            <a:r>
              <a:rPr lang="en-US" sz="2400" dirty="0" err="1" smtClean="0"/>
              <a:t>minimă</a:t>
            </a:r>
            <a:r>
              <a:rPr lang="en-US" sz="2400" dirty="0" smtClean="0"/>
              <a:t> din </a:t>
            </a:r>
            <a:r>
              <a:rPr lang="en-US" sz="2400" dirty="0" err="1" smtClean="0"/>
              <a:t>ultima</a:t>
            </a:r>
            <a:r>
              <a:rPr lang="en-US" sz="2400" dirty="0" smtClean="0"/>
              <a:t> </a:t>
            </a:r>
            <a:r>
              <a:rPr lang="en-US" sz="2400" dirty="0" err="1" smtClean="0"/>
              <a:t>linie</a:t>
            </a:r>
            <a:r>
              <a:rPr lang="en-US" sz="2400" dirty="0" smtClean="0"/>
              <a:t> din </a:t>
            </a:r>
            <a:r>
              <a:rPr lang="en-US" sz="2400" b="1" dirty="0" smtClean="0"/>
              <a:t>M</a:t>
            </a:r>
            <a:r>
              <a:rPr lang="en-US" sz="2400" dirty="0"/>
              <a:t> </a:t>
            </a:r>
            <a:r>
              <a:rPr lang="en-US" sz="2400" dirty="0" err="1" smtClean="0"/>
              <a:t>reprezintă</a:t>
            </a:r>
            <a:r>
              <a:rPr lang="en-US" sz="2400" dirty="0" smtClean="0"/>
              <a:t> </a:t>
            </a:r>
            <a:r>
              <a:rPr lang="en-US" sz="2400" dirty="0" err="1" smtClean="0"/>
              <a:t>valoarea</a:t>
            </a:r>
            <a:r>
              <a:rPr lang="en-US" sz="2400" dirty="0" smtClean="0"/>
              <a:t> </a:t>
            </a:r>
            <a:r>
              <a:rPr lang="en-US" sz="2400" dirty="0" err="1" smtClean="0"/>
              <a:t>drumului</a:t>
            </a:r>
            <a:r>
              <a:rPr lang="en-US" sz="2400" dirty="0" smtClean="0"/>
              <a:t> vertical de cost minim. </a:t>
            </a:r>
            <a:r>
              <a:rPr lang="en-US" sz="2400" dirty="0" err="1" smtClean="0"/>
              <a:t>Poziția</a:t>
            </a:r>
            <a:r>
              <a:rPr lang="en-US" sz="2400" dirty="0" smtClean="0"/>
              <a:t> </a:t>
            </a:r>
            <a:r>
              <a:rPr lang="en-US" sz="2400" dirty="0" err="1" smtClean="0"/>
              <a:t>costului</a:t>
            </a:r>
            <a:r>
              <a:rPr lang="en-US" sz="2400" dirty="0" smtClean="0"/>
              <a:t> minim </a:t>
            </a:r>
            <a:r>
              <a:rPr lang="en-US" sz="2400" dirty="0" err="1" smtClean="0"/>
              <a:t>pe</a:t>
            </a:r>
            <a:r>
              <a:rPr lang="en-US" sz="2400" dirty="0" smtClean="0"/>
              <a:t> </a:t>
            </a:r>
            <a:r>
              <a:rPr lang="en-US" sz="2400" dirty="0" err="1" smtClean="0"/>
              <a:t>ultima</a:t>
            </a:r>
            <a:r>
              <a:rPr lang="en-US" sz="2400" dirty="0" smtClean="0"/>
              <a:t> </a:t>
            </a:r>
            <a:r>
              <a:rPr lang="en-US" sz="2400" dirty="0" err="1" smtClean="0"/>
              <a:t>linie</a:t>
            </a:r>
            <a:r>
              <a:rPr lang="en-US" sz="2400" dirty="0" smtClean="0"/>
              <a:t> </a:t>
            </a:r>
            <a:r>
              <a:rPr lang="en-US" sz="2400" dirty="0" err="1" smtClean="0"/>
              <a:t>localizează</a:t>
            </a:r>
            <a:r>
              <a:rPr lang="en-US" sz="2400" dirty="0" smtClean="0"/>
              <a:t> </a:t>
            </a:r>
            <a:r>
              <a:rPr lang="en-US" sz="2400" dirty="0" err="1" smtClean="0"/>
              <a:t>ultimul</a:t>
            </a:r>
            <a:r>
              <a:rPr lang="en-US" sz="2400" dirty="0" smtClean="0"/>
              <a:t> pixel din drum. </a:t>
            </a:r>
          </a:p>
          <a:p>
            <a:r>
              <a:rPr lang="en-US" sz="2400" dirty="0" err="1" smtClean="0"/>
              <a:t>Găsim</a:t>
            </a:r>
            <a:r>
              <a:rPr lang="en-US" sz="2400" dirty="0" smtClean="0"/>
              <a:t> </a:t>
            </a:r>
            <a:r>
              <a:rPr lang="en-US" sz="2400" dirty="0" err="1" smtClean="0"/>
              <a:t>drumul</a:t>
            </a:r>
            <a:r>
              <a:rPr lang="en-US" sz="2400" dirty="0" smtClean="0"/>
              <a:t> de cost minim </a:t>
            </a:r>
            <a:r>
              <a:rPr lang="en-US" sz="2400" dirty="0" err="1" smtClean="0"/>
              <a:t>mergând</a:t>
            </a:r>
            <a:r>
              <a:rPr lang="en-US" sz="2400" dirty="0" smtClean="0"/>
              <a:t> </a:t>
            </a:r>
            <a:r>
              <a:rPr lang="en-US" sz="2400" dirty="0" err="1" smtClean="0"/>
              <a:t>înapoi</a:t>
            </a:r>
            <a:r>
              <a:rPr lang="en-US" sz="2400" dirty="0" smtClean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</a:t>
            </a:r>
            <a:r>
              <a:rPr lang="en-US" sz="2400" dirty="0" err="1" smtClean="0"/>
              <a:t>găsind</a:t>
            </a:r>
            <a:r>
              <a:rPr lang="en-US" sz="2400" dirty="0" smtClean="0"/>
              <a:t> </a:t>
            </a:r>
            <a:r>
              <a:rPr lang="en-US" sz="2400" dirty="0" err="1" smtClean="0"/>
              <a:t>drumul</a:t>
            </a:r>
            <a:r>
              <a:rPr lang="en-US" sz="2400" dirty="0" smtClean="0"/>
              <a:t> minim cu </a:t>
            </a:r>
            <a:r>
              <a:rPr lang="en-US" sz="2400" dirty="0" err="1" smtClean="0"/>
              <a:t>ajutrul</a:t>
            </a:r>
            <a:r>
              <a:rPr lang="en-US" sz="2400" dirty="0" smtClean="0"/>
              <a:t> </a:t>
            </a:r>
            <a:r>
              <a:rPr lang="en-US" sz="2400" dirty="0" err="1" smtClean="0"/>
              <a:t>celor</a:t>
            </a:r>
            <a:r>
              <a:rPr lang="en-US" sz="2400" dirty="0" smtClean="0"/>
              <a:t> </a:t>
            </a:r>
            <a:r>
              <a:rPr lang="en-US" sz="2400" dirty="0" err="1" smtClean="0"/>
              <a:t>cei</a:t>
            </a:r>
            <a:r>
              <a:rPr lang="en-US" sz="2400" dirty="0" smtClean="0"/>
              <a:t> 3 </a:t>
            </a:r>
            <a:r>
              <a:rPr lang="en-US" sz="2400" dirty="0" err="1" smtClean="0"/>
              <a:t>vecini</a:t>
            </a:r>
            <a:r>
              <a:rPr lang="en-US" sz="2400" dirty="0" smtClean="0"/>
              <a:t> de </a:t>
            </a:r>
            <a:r>
              <a:rPr lang="en-US" sz="2400" dirty="0" err="1" smtClean="0"/>
              <a:t>sus</a:t>
            </a:r>
            <a:r>
              <a:rPr lang="en-US" sz="2400" dirty="0" smtClean="0"/>
              <a:t> din </a:t>
            </a:r>
            <a:r>
              <a:rPr lang="en-US" sz="2400" b="1" dirty="0" smtClean="0"/>
              <a:t>M</a:t>
            </a:r>
          </a:p>
          <a:p>
            <a:endParaRPr lang="en-US" sz="2400" dirty="0"/>
          </a:p>
        </p:txBody>
      </p:sp>
      <p:grpSp>
        <p:nvGrpSpPr>
          <p:cNvPr id="2" name="Group 28"/>
          <p:cNvGrpSpPr/>
          <p:nvPr/>
        </p:nvGrpSpPr>
        <p:grpSpPr>
          <a:xfrm>
            <a:off x="3275856" y="2492896"/>
            <a:ext cx="2259124" cy="457200"/>
            <a:chOff x="5076056" y="2590056"/>
            <a:chExt cx="2259124" cy="457200"/>
          </a:xfrm>
        </p:grpSpPr>
        <p:sp>
          <p:nvSpPr>
            <p:cNvPr id="8" name="Rectangle 7"/>
            <p:cNvSpPr/>
            <p:nvPr/>
          </p:nvSpPr>
          <p:spPr bwMode="auto">
            <a:xfrm>
              <a:off x="6192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573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954180" y="2590056"/>
              <a:ext cx="381000" cy="4572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76056" y="2615027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linia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i="1" dirty="0" smtClean="0">
                  <a:solidFill>
                    <a:srgbClr val="000000"/>
                  </a:solidFill>
                </a:rPr>
                <a:t>i-1</a:t>
              </a:r>
              <a:endParaRPr lang="en-US" i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4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 smtClean="0">
                <a:solidFill>
                  <a:srgbClr val="000000"/>
                </a:solidFill>
              </a:rPr>
              <a:t>Algoritmul</a:t>
            </a:r>
            <a:endParaRPr lang="en-US" sz="3800" kern="0" dirty="0" smtClean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5976" y="255561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000000"/>
                </a:solidFill>
              </a:rPr>
              <a:t>j-1</a:t>
            </a:r>
            <a:endParaRPr lang="en-US" i="1" dirty="0">
              <a:solidFill>
                <a:srgbClr val="000000"/>
              </a:solidFill>
            </a:endParaRPr>
          </a:p>
        </p:txBody>
      </p:sp>
      <p:grpSp>
        <p:nvGrpSpPr>
          <p:cNvPr id="3" name="Group 27"/>
          <p:cNvGrpSpPr/>
          <p:nvPr/>
        </p:nvGrpSpPr>
        <p:grpSpPr>
          <a:xfrm>
            <a:off x="3275856" y="2946648"/>
            <a:ext cx="2376264" cy="457200"/>
            <a:chOff x="5076056" y="3043808"/>
            <a:chExt cx="2376264" cy="457200"/>
          </a:xfrm>
        </p:grpSpPr>
        <p:grpSp>
          <p:nvGrpSpPr>
            <p:cNvPr id="6" name="Group 26"/>
            <p:cNvGrpSpPr/>
            <p:nvPr/>
          </p:nvGrpSpPr>
          <p:grpSpPr>
            <a:xfrm>
              <a:off x="6573180" y="3043808"/>
              <a:ext cx="879140" cy="457200"/>
              <a:chOff x="6573180" y="3043808"/>
              <a:chExt cx="879140" cy="457200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6573180" y="3043808"/>
                <a:ext cx="381000" cy="4572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660232" y="304707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 smtClean="0">
                    <a:solidFill>
                      <a:srgbClr val="000000"/>
                    </a:solidFill>
                  </a:rPr>
                  <a:t>j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076056" y="3058108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linia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i="1" dirty="0" err="1" smtClean="0">
                  <a:solidFill>
                    <a:srgbClr val="000000"/>
                  </a:solidFill>
                </a:rPr>
                <a:t>i</a:t>
              </a:r>
              <a:endParaRPr lang="en-US" i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29"/>
          <p:cNvGrpSpPr/>
          <p:nvPr/>
        </p:nvGrpSpPr>
        <p:grpSpPr>
          <a:xfrm>
            <a:off x="5153981" y="2492896"/>
            <a:ext cx="3990020" cy="2124236"/>
            <a:chOff x="2345669" y="2816932"/>
            <a:chExt cx="3990020" cy="2124236"/>
          </a:xfrm>
        </p:grpSpPr>
        <p:pic>
          <p:nvPicPr>
            <p:cNvPr id="4802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9852" y="2816932"/>
              <a:ext cx="2268253" cy="1518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2345669" y="4294837"/>
              <a:ext cx="3990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err="1">
                  <a:solidFill>
                    <a:srgbClr val="000000"/>
                  </a:solidFill>
                </a:rPr>
                <a:t>M</a:t>
              </a:r>
              <a:r>
                <a:rPr lang="en-US" b="1" dirty="0" err="1" smtClean="0">
                  <a:solidFill>
                    <a:srgbClr val="000000"/>
                  </a:solidFill>
                </a:rPr>
                <a:t>atricea</a:t>
              </a:r>
              <a:r>
                <a:rPr lang="en-US" b="1" dirty="0" smtClean="0">
                  <a:solidFill>
                    <a:srgbClr val="000000"/>
                  </a:solidFill>
                </a:rPr>
                <a:t> M de </a:t>
              </a:r>
              <a:r>
                <a:rPr lang="en-US" b="1" dirty="0" err="1" smtClean="0">
                  <a:solidFill>
                    <a:srgbClr val="000000"/>
                  </a:solidFill>
                </a:rPr>
                <a:t>costuri</a:t>
              </a:r>
              <a:r>
                <a:rPr lang="en-US" b="1" dirty="0" smtClean="0">
                  <a:solidFill>
                    <a:srgbClr val="000000"/>
                  </a:solidFill>
                </a:rPr>
                <a:t> </a:t>
              </a:r>
              <a:r>
                <a:rPr lang="en-US" b="1" dirty="0">
                  <a:solidFill>
                    <a:srgbClr val="000000"/>
                  </a:solidFill>
                </a:rPr>
                <a:t> </a:t>
              </a:r>
              <a:r>
                <a:rPr lang="en-US" b="1" dirty="0" smtClean="0">
                  <a:solidFill>
                    <a:srgbClr val="000000"/>
                  </a:solidFill>
                </a:rPr>
                <a:t>ale </a:t>
              </a:r>
              <a:r>
                <a:rPr lang="en-US" b="1" dirty="0" err="1" smtClean="0">
                  <a:solidFill>
                    <a:srgbClr val="000000"/>
                  </a:solidFill>
                </a:rPr>
                <a:t>drumurilor</a:t>
              </a:r>
              <a:r>
                <a:rPr lang="en-US" b="1" dirty="0" smtClean="0">
                  <a:solidFill>
                    <a:srgbClr val="000000"/>
                  </a:solidFill>
                </a:rPr>
                <a:t> 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</a:rPr>
                <a:t>(</a:t>
              </a:r>
              <a:r>
                <a:rPr lang="en-US" b="1" dirty="0" err="1" smtClean="0">
                  <a:solidFill>
                    <a:srgbClr val="000000"/>
                  </a:solidFill>
                </a:rPr>
                <a:t>aici</a:t>
              </a:r>
              <a:r>
                <a:rPr lang="en-US" b="1" dirty="0" smtClean="0">
                  <a:solidFill>
                    <a:srgbClr val="000000"/>
                  </a:solidFill>
                </a:rPr>
                <a:t> </a:t>
              </a:r>
              <a:r>
                <a:rPr lang="en-US" b="1" dirty="0" err="1" smtClean="0">
                  <a:solidFill>
                    <a:srgbClr val="000000"/>
                  </a:solidFill>
                </a:rPr>
                <a:t>pentru</a:t>
              </a:r>
              <a:r>
                <a:rPr lang="en-US" b="1" dirty="0" smtClean="0">
                  <a:solidFill>
                    <a:srgbClr val="000000"/>
                  </a:solidFill>
                </a:rPr>
                <a:t> </a:t>
              </a:r>
              <a:r>
                <a:rPr lang="en-US" b="1" dirty="0" err="1" smtClean="0">
                  <a:solidFill>
                    <a:srgbClr val="000000"/>
                  </a:solidFill>
                </a:rPr>
                <a:t>drumuri</a:t>
              </a:r>
              <a:r>
                <a:rPr lang="en-US" b="1" dirty="0" smtClean="0">
                  <a:solidFill>
                    <a:srgbClr val="000000"/>
                  </a:solidFill>
                </a:rPr>
                <a:t> </a:t>
              </a:r>
              <a:r>
                <a:rPr lang="en-US" b="1" dirty="0" err="1" smtClean="0">
                  <a:solidFill>
                    <a:srgbClr val="000000"/>
                  </a:solidFill>
                </a:rPr>
                <a:t>verticale</a:t>
              </a:r>
              <a:r>
                <a:rPr lang="en-US" b="1" dirty="0" smtClean="0">
                  <a:solidFill>
                    <a:srgbClr val="000000"/>
                  </a:solidFill>
                </a:rPr>
                <a:t>)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41"/>
          <p:cNvGrpSpPr/>
          <p:nvPr/>
        </p:nvGrpSpPr>
        <p:grpSpPr>
          <a:xfrm>
            <a:off x="297876" y="2528900"/>
            <a:ext cx="2977980" cy="1809492"/>
            <a:chOff x="225868" y="2528900"/>
            <a:chExt cx="2977980" cy="1809492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3568" y="2528900"/>
              <a:ext cx="2265928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225868" y="3969060"/>
              <a:ext cx="2977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err="1" smtClean="0">
                  <a:solidFill>
                    <a:srgbClr val="000000"/>
                  </a:solidFill>
                </a:rPr>
                <a:t>Magnitudinea</a:t>
              </a:r>
              <a:r>
                <a:rPr lang="en-US" b="1" dirty="0" smtClean="0">
                  <a:solidFill>
                    <a:srgbClr val="000000"/>
                  </a:solidFill>
                </a:rPr>
                <a:t> </a:t>
              </a:r>
              <a:r>
                <a:rPr lang="en-US" b="1" dirty="0" err="1" smtClean="0">
                  <a:solidFill>
                    <a:srgbClr val="000000"/>
                  </a:solidFill>
                </a:rPr>
                <a:t>gradientului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860032" y="255561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000000"/>
                </a:solidFill>
              </a:rPr>
              <a:t>j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12060" y="25649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000000"/>
                </a:solidFill>
              </a:rPr>
              <a:t>j+1</a:t>
            </a:r>
            <a:endParaRPr lang="en-US" i="1" dirty="0">
              <a:solidFill>
                <a:srgbClr val="000000"/>
              </a:solidFill>
            </a:endParaRPr>
          </a:p>
        </p:txBody>
      </p:sp>
      <p:grpSp>
        <p:nvGrpSpPr>
          <p:cNvPr id="14" name="Group 42"/>
          <p:cNvGrpSpPr/>
          <p:nvPr/>
        </p:nvGrpSpPr>
        <p:grpSpPr>
          <a:xfrm>
            <a:off x="755576" y="2528900"/>
            <a:ext cx="217168" cy="72008"/>
            <a:chOff x="683568" y="2528900"/>
            <a:chExt cx="217168" cy="72008"/>
          </a:xfrm>
        </p:grpSpPr>
        <p:sp>
          <p:nvSpPr>
            <p:cNvPr id="31" name="Rectangle 30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 bwMode="auto">
          <a:xfrm>
            <a:off x="827584" y="2600908"/>
            <a:ext cx="73152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37" name="Shape 36"/>
          <p:cNvCxnSpPr>
            <a:stCxn id="11" idx="2"/>
            <a:endCxn id="34" idx="3"/>
          </p:cNvCxnSpPr>
          <p:nvPr/>
        </p:nvCxnSpPr>
        <p:spPr bwMode="auto">
          <a:xfrm rot="5400000" flipH="1">
            <a:off x="2548640" y="989008"/>
            <a:ext cx="766936" cy="4062744"/>
          </a:xfrm>
          <a:prstGeom prst="curvedConnector4">
            <a:avLst>
              <a:gd name="adj1" fmla="val -29807"/>
              <a:gd name="adj2" fmla="val 52344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Rectangle 43"/>
          <p:cNvSpPr/>
          <p:nvPr/>
        </p:nvSpPr>
        <p:spPr bwMode="auto">
          <a:xfrm>
            <a:off x="6048164" y="2492896"/>
            <a:ext cx="2268252" cy="15121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6084168" y="2528900"/>
            <a:ext cx="73152" cy="72008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39" name="Shape 38"/>
          <p:cNvCxnSpPr>
            <a:stCxn id="11" idx="2"/>
            <a:endCxn id="40" idx="2"/>
          </p:cNvCxnSpPr>
          <p:nvPr/>
        </p:nvCxnSpPr>
        <p:spPr bwMode="auto">
          <a:xfrm rot="5400000" flipH="1" flipV="1">
            <a:off x="5140642" y="2423746"/>
            <a:ext cx="802940" cy="1157264"/>
          </a:xfrm>
          <a:prstGeom prst="curvedConnector3">
            <a:avLst>
              <a:gd name="adj1" fmla="val -28470"/>
            </a:avLst>
          </a:prstGeom>
          <a:solidFill>
            <a:schemeClr val="accent1"/>
          </a:solidFill>
          <a:ln w="9525" cap="flat" cmpd="sng" algn="ctr">
            <a:solidFill>
              <a:schemeClr val="accent1">
                <a:lumMod val="9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48164" y="2492896"/>
            <a:ext cx="2268251" cy="151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44"/>
          <p:cNvSpPr/>
          <p:nvPr/>
        </p:nvSpPr>
        <p:spPr bwMode="auto">
          <a:xfrm>
            <a:off x="6696236" y="3933056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15" name="Group 46"/>
          <p:cNvGrpSpPr/>
          <p:nvPr/>
        </p:nvGrpSpPr>
        <p:grpSpPr>
          <a:xfrm>
            <a:off x="6624228" y="3861048"/>
            <a:ext cx="217168" cy="72008"/>
            <a:chOff x="683568" y="2528900"/>
            <a:chExt cx="217168" cy="72008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Group 51"/>
          <p:cNvGrpSpPr/>
          <p:nvPr/>
        </p:nvGrpSpPr>
        <p:grpSpPr>
          <a:xfrm>
            <a:off x="6551076" y="3789040"/>
            <a:ext cx="217168" cy="72008"/>
            <a:chOff x="683568" y="2528900"/>
            <a:chExt cx="217168" cy="72008"/>
          </a:xfrm>
        </p:grpSpPr>
        <p:sp>
          <p:nvSpPr>
            <p:cNvPr id="53" name="Rectangle 52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55"/>
          <p:cNvGrpSpPr/>
          <p:nvPr/>
        </p:nvGrpSpPr>
        <p:grpSpPr>
          <a:xfrm>
            <a:off x="6552220" y="3717032"/>
            <a:ext cx="217168" cy="72008"/>
            <a:chOff x="683568" y="2528900"/>
            <a:chExt cx="217168" cy="72008"/>
          </a:xfrm>
        </p:grpSpPr>
        <p:sp>
          <p:nvSpPr>
            <p:cNvPr id="57" name="Rectangle 56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59"/>
          <p:cNvGrpSpPr/>
          <p:nvPr/>
        </p:nvGrpSpPr>
        <p:grpSpPr>
          <a:xfrm>
            <a:off x="6479068" y="3645024"/>
            <a:ext cx="217168" cy="72008"/>
            <a:chOff x="683568" y="2528900"/>
            <a:chExt cx="217168" cy="72008"/>
          </a:xfrm>
        </p:grpSpPr>
        <p:sp>
          <p:nvSpPr>
            <p:cNvPr id="61" name="Rectangle 60"/>
            <p:cNvSpPr/>
            <p:nvPr/>
          </p:nvSpPr>
          <p:spPr bwMode="auto">
            <a:xfrm>
              <a:off x="683568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55576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827584" y="2528900"/>
              <a:ext cx="73152" cy="720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 bwMode="auto">
          <a:xfrm>
            <a:off x="6623084" y="3861048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624228" y="3789040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6552220" y="3717032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6480212" y="3645024"/>
            <a:ext cx="73152" cy="72008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6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933612"/>
            <a:ext cx="8422196" cy="2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2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5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26" grpId="0"/>
      <p:bldP spid="34" grpId="0" animBg="1"/>
      <p:bldP spid="44" grpId="0" animBg="1"/>
      <p:bldP spid="44" grpId="1" animBg="1"/>
      <p:bldP spid="40" grpId="0" animBg="1"/>
      <p:bldP spid="45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 smtClean="0">
                <a:solidFill>
                  <a:srgbClr val="000000"/>
                </a:solidFill>
              </a:rPr>
              <a:t>Exemplu</a:t>
            </a:r>
            <a:r>
              <a:rPr lang="en-US" sz="3800" kern="0" dirty="0" smtClean="0">
                <a:solidFill>
                  <a:srgbClr val="000000"/>
                </a:solidFill>
              </a:rPr>
              <a:t> – </a:t>
            </a:r>
            <a:r>
              <a:rPr lang="en-US" sz="3800" kern="0" dirty="0" err="1" smtClean="0">
                <a:solidFill>
                  <a:srgbClr val="000000"/>
                </a:solidFill>
              </a:rPr>
              <a:t>programare</a:t>
            </a:r>
            <a:r>
              <a:rPr lang="en-US" sz="3800" kern="0" dirty="0" smtClean="0">
                <a:solidFill>
                  <a:srgbClr val="000000"/>
                </a:solidFill>
              </a:rPr>
              <a:t> </a:t>
            </a:r>
            <a:r>
              <a:rPr lang="en-US" sz="3800" kern="0" dirty="0" err="1" smtClean="0">
                <a:solidFill>
                  <a:srgbClr val="000000"/>
                </a:solidFill>
              </a:rPr>
              <a:t>dinamică</a:t>
            </a:r>
            <a:endParaRPr lang="en-US" sz="3800" kern="0" dirty="0" smtClean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1871700" y="2096852"/>
            <a:ext cx="2052228" cy="2304256"/>
            <a:chOff x="1223628" y="1052736"/>
            <a:chExt cx="2052228" cy="2304256"/>
          </a:xfrm>
        </p:grpSpPr>
        <p:sp>
          <p:nvSpPr>
            <p:cNvPr id="6" name="Rectangle 5"/>
            <p:cNvSpPr/>
            <p:nvPr/>
          </p:nvSpPr>
          <p:spPr bwMode="auto">
            <a:xfrm>
              <a:off x="1223628" y="1052736"/>
              <a:ext cx="2052228" cy="223224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367644" y="1196752"/>
            <a:ext cx="1728192" cy="2160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37" name="Equation" r:id="rId4" imgW="406080" imgH="507960" progId="Equation.3">
                    <p:embed/>
                  </p:oleObj>
                </mc:Choice>
                <mc:Fallback>
                  <p:oleObj name="Equation" r:id="rId4" imgW="40608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196752"/>
                          <a:ext cx="1728192" cy="2160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4632805"/>
            <a:ext cx="22659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39050" y="6167045"/>
            <a:ext cx="28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Magnitudinea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gradientului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48128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056" y="4632805"/>
            <a:ext cx="2196244" cy="147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458840" y="6039739"/>
            <a:ext cx="383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Matricea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M de </a:t>
            </a:r>
            <a:r>
              <a:rPr lang="en-US" b="1" dirty="0" err="1">
                <a:solidFill>
                  <a:srgbClr val="000000"/>
                </a:solidFill>
              </a:rPr>
              <a:t>costuri</a:t>
            </a:r>
            <a:r>
              <a:rPr lang="en-US" b="1" dirty="0">
                <a:solidFill>
                  <a:srgbClr val="000000"/>
                </a:solidFill>
              </a:rPr>
              <a:t>  ale </a:t>
            </a:r>
            <a:r>
              <a:rPr lang="en-US" b="1" dirty="0" err="1">
                <a:solidFill>
                  <a:srgbClr val="000000"/>
                </a:solidFill>
              </a:rPr>
              <a:t>drumurilor</a:t>
            </a:r>
            <a:r>
              <a:rPr lang="en-US" b="1" dirty="0">
                <a:solidFill>
                  <a:srgbClr val="000000"/>
                </a:solidFill>
              </a:rPr>
              <a:t>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aici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pentru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drumuri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verticale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148064" y="2096852"/>
            <a:ext cx="2052228" cy="22322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292079" y="2168860"/>
          <a:ext cx="1925015" cy="212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38" name="Equation" r:id="rId8" imgW="609480" imgH="672840" progId="Equation.3">
                  <p:embed/>
                </p:oleObj>
              </mc:Choice>
              <mc:Fallback>
                <p:oleObj name="Equation" r:id="rId8" imgW="60948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79" y="2168860"/>
                        <a:ext cx="1925015" cy="21242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2"/>
          <p:cNvGrpSpPr/>
          <p:nvPr/>
        </p:nvGrpSpPr>
        <p:grpSpPr>
          <a:xfrm>
            <a:off x="5328084" y="2204864"/>
            <a:ext cx="1728192" cy="612068"/>
            <a:chOff x="5328084" y="2204864"/>
            <a:chExt cx="1728192" cy="61206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328084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940152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588224" y="2204864"/>
              <a:ext cx="468052" cy="6120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5328084" y="292494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40152" y="292494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588224" y="292494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328084" y="364502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976156" y="3645024"/>
            <a:ext cx="468052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588224" y="3645024"/>
            <a:ext cx="504056" cy="6120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474273"/>
            <a:ext cx="8422196" cy="2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4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955"/>
            <a:ext cx="4256977" cy="5662913"/>
          </a:xfrm>
        </p:spPr>
        <p:txBody>
          <a:bodyPr>
            <a:normAutofit fontScale="92500" lnSpcReduction="10000"/>
          </a:bodyPr>
          <a:lstStyle/>
          <a:p>
            <a:endParaRPr lang="en-US" sz="2800" dirty="0" smtClean="0"/>
          </a:p>
          <a:p>
            <a:r>
              <a:rPr lang="en-US" sz="2800" dirty="0" err="1" smtClean="0"/>
              <a:t>Gradienți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endParaRPr lang="en-US" sz="2800" dirty="0" smtClean="0"/>
          </a:p>
          <a:p>
            <a:r>
              <a:rPr lang="en-US" sz="2800" dirty="0" err="1" smtClean="0"/>
              <a:t>Tema</a:t>
            </a:r>
            <a:r>
              <a:rPr lang="en-US" sz="2800" dirty="0" smtClean="0"/>
              <a:t> 2: </a:t>
            </a:r>
            <a:r>
              <a:rPr lang="en-US" sz="2800" dirty="0" err="1" smtClean="0"/>
              <a:t>redimensionarea</a:t>
            </a:r>
            <a:r>
              <a:rPr lang="en-US" sz="2800" dirty="0" smtClean="0"/>
              <a:t> </a:t>
            </a:r>
            <a:r>
              <a:rPr lang="en-US" sz="2800" dirty="0" err="1" smtClean="0"/>
              <a:t>imaginilor</a:t>
            </a:r>
            <a:r>
              <a:rPr lang="en-US" sz="2800" dirty="0" smtClean="0"/>
              <a:t> cu </a:t>
            </a:r>
            <a:r>
              <a:rPr lang="en-US" sz="2800" dirty="0" err="1" smtClean="0"/>
              <a:t>păstrarea</a:t>
            </a:r>
            <a:r>
              <a:rPr lang="en-US" sz="2800" dirty="0" smtClean="0"/>
              <a:t> </a:t>
            </a:r>
            <a:r>
              <a:rPr lang="en-US" sz="2800" dirty="0" err="1" smtClean="0"/>
              <a:t>conținutului</a:t>
            </a:r>
            <a:r>
              <a:rPr lang="en-US" sz="2800" dirty="0" smtClean="0"/>
              <a:t> </a:t>
            </a:r>
          </a:p>
          <a:p>
            <a:endParaRPr lang="en-US" sz="2800" dirty="0"/>
          </a:p>
          <a:p>
            <a:r>
              <a:rPr lang="en-US" sz="2800" dirty="0" smtClean="0"/>
              <a:t>Cum </a:t>
            </a:r>
            <a:r>
              <a:rPr lang="en-US" sz="2800" dirty="0" err="1" smtClean="0"/>
              <a:t>transformăm</a:t>
            </a:r>
            <a:r>
              <a:rPr lang="en-US" sz="2800" dirty="0" smtClean="0"/>
              <a:t> </a:t>
            </a:r>
            <a:r>
              <a:rPr lang="en-US" sz="2800" dirty="0" err="1" smtClean="0"/>
              <a:t>gradienții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muchii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err="1" smtClean="0"/>
              <a:t>Aplicație</a:t>
            </a:r>
            <a:r>
              <a:rPr lang="en-US" sz="2800" dirty="0" smtClean="0"/>
              <a:t>: </a:t>
            </a:r>
            <a:r>
              <a:rPr lang="en-US" sz="2800" dirty="0" err="1"/>
              <a:t>d</a:t>
            </a:r>
            <a:r>
              <a:rPr lang="en-US" sz="2800" dirty="0" err="1" smtClean="0"/>
              <a:t>etectarea</a:t>
            </a:r>
            <a:r>
              <a:rPr lang="en-US" sz="2800" dirty="0" smtClean="0"/>
              <a:t> </a:t>
            </a:r>
            <a:r>
              <a:rPr lang="en-US" sz="2800" dirty="0" err="1" smtClean="0"/>
              <a:t>liniilor</a:t>
            </a:r>
            <a:r>
              <a:rPr lang="en-US" sz="2800" dirty="0" smtClean="0"/>
              <a:t> cu </a:t>
            </a:r>
            <a:r>
              <a:rPr lang="en-US" sz="2800" dirty="0" err="1"/>
              <a:t>t</a:t>
            </a:r>
            <a:r>
              <a:rPr lang="en-US" sz="2800" dirty="0" err="1" smtClean="0"/>
              <a:t>ransformata</a:t>
            </a:r>
            <a:r>
              <a:rPr lang="en-US" sz="2800" dirty="0" smtClean="0"/>
              <a:t> Hough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 smtClean="0"/>
              <a:t>Cursul</a:t>
            </a:r>
            <a:r>
              <a:rPr lang="en-US" sz="4400" dirty="0" smtClean="0"/>
              <a:t> de </a:t>
            </a:r>
            <a:r>
              <a:rPr lang="en-US" sz="4400" dirty="0" err="1" smtClean="0"/>
              <a:t>azi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Screen shot 2014-12-09 at 12.30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14" y="1007072"/>
            <a:ext cx="1736452" cy="1325046"/>
          </a:xfrm>
          <a:prstGeom prst="rect">
            <a:avLst/>
          </a:prstGeom>
        </p:spPr>
      </p:pic>
      <p:pic>
        <p:nvPicPr>
          <p:cNvPr id="5" name="Picture 4" descr="Screen shot 2014-12-09 at 12.27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65" y="1007072"/>
            <a:ext cx="1752480" cy="133038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022494" y="2628700"/>
            <a:ext cx="3132370" cy="1129034"/>
            <a:chOff x="5541270" y="2646175"/>
            <a:chExt cx="3132370" cy="1129034"/>
          </a:xfrm>
        </p:grpSpPr>
        <p:pic>
          <p:nvPicPr>
            <p:cNvPr id="7" name="Picture 2" descr="C:\Users\chaoyeh\Desktop\pset0\lake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41270" y="2682529"/>
              <a:ext cx="1456907" cy="1092680"/>
            </a:xfrm>
            <a:prstGeom prst="rect">
              <a:avLst/>
            </a:prstGeom>
            <a:noFill/>
          </p:spPr>
        </p:pic>
        <p:pic>
          <p:nvPicPr>
            <p:cNvPr id="8" name="Picture 3" descr="C:\Users\chaoyeh\Desktop\pset0\energy.jpg"/>
            <p:cNvPicPr>
              <a:picLocks noChangeAspect="1" noChangeArrowheads="1"/>
            </p:cNvPicPr>
            <p:nvPr/>
          </p:nvPicPr>
          <p:blipFill>
            <a:blip r:embed="rId6" cstate="print"/>
            <a:srcRect l="12628" t="4811" r="7993" b="10999"/>
            <a:stretch>
              <a:fillRect/>
            </a:stretch>
          </p:blipFill>
          <p:spPr bwMode="auto">
            <a:xfrm>
              <a:off x="7189244" y="2646175"/>
              <a:ext cx="1484396" cy="1129034"/>
            </a:xfrm>
            <a:prstGeom prst="rect">
              <a:avLst/>
            </a:prstGeom>
            <a:noFill/>
          </p:spPr>
        </p:pic>
      </p:grpSp>
      <p:grpSp>
        <p:nvGrpSpPr>
          <p:cNvPr id="9" name="Group 8"/>
          <p:cNvGrpSpPr/>
          <p:nvPr/>
        </p:nvGrpSpPr>
        <p:grpSpPr>
          <a:xfrm>
            <a:off x="4834319" y="4083452"/>
            <a:ext cx="3896409" cy="1253873"/>
            <a:chOff x="5161552" y="1549155"/>
            <a:chExt cx="3896409" cy="1253873"/>
          </a:xfrm>
        </p:grpSpPr>
        <p:pic>
          <p:nvPicPr>
            <p:cNvPr id="10" name="Picture 9" descr="lena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161552" y="1559572"/>
              <a:ext cx="1229408" cy="1229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canny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863285" y="1570679"/>
              <a:ext cx="1194676" cy="11946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</p:pic>
        <p:pic>
          <p:nvPicPr>
            <p:cNvPr id="12" name="Picture 5" descr="canny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523300" y="1549155"/>
              <a:ext cx="1253873" cy="1253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Picture 7" descr="tower_paramspace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68" y="5430695"/>
            <a:ext cx="1698275" cy="139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1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 txBox="1">
            <a:spLocks/>
          </p:cNvSpPr>
          <p:nvPr/>
        </p:nvSpPr>
        <p:spPr bwMode="auto">
          <a:xfrm>
            <a:off x="611560" y="80628"/>
            <a:ext cx="80986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 err="1" smtClean="0">
                <a:solidFill>
                  <a:srgbClr val="000000"/>
                </a:solidFill>
              </a:rPr>
              <a:t>Exemplu</a:t>
            </a:r>
            <a:r>
              <a:rPr lang="en-US" sz="3800" kern="0" dirty="0" smtClean="0">
                <a:solidFill>
                  <a:srgbClr val="000000"/>
                </a:solidFill>
              </a:rPr>
              <a:t> – </a:t>
            </a:r>
            <a:r>
              <a:rPr lang="en-US" sz="3800" kern="0" dirty="0" err="1" smtClean="0">
                <a:solidFill>
                  <a:srgbClr val="000000"/>
                </a:solidFill>
              </a:rPr>
              <a:t>programare</a:t>
            </a:r>
            <a:r>
              <a:rPr lang="en-US" sz="3800" kern="0" dirty="0" smtClean="0">
                <a:solidFill>
                  <a:srgbClr val="000000"/>
                </a:solidFill>
              </a:rPr>
              <a:t> </a:t>
            </a:r>
            <a:r>
              <a:rPr lang="en-US" sz="3800" kern="0" dirty="0" err="1" smtClean="0">
                <a:solidFill>
                  <a:srgbClr val="000000"/>
                </a:solidFill>
              </a:rPr>
              <a:t>dinamică</a:t>
            </a:r>
            <a:endParaRPr lang="en-US" sz="3800" kern="0" dirty="0" smtClean="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1871700" y="2096852"/>
            <a:ext cx="2052228" cy="2304256"/>
            <a:chOff x="1223628" y="1052736"/>
            <a:chExt cx="2052228" cy="2304256"/>
          </a:xfrm>
        </p:grpSpPr>
        <p:sp>
          <p:nvSpPr>
            <p:cNvPr id="6" name="Rectangle 5"/>
            <p:cNvSpPr/>
            <p:nvPr/>
          </p:nvSpPr>
          <p:spPr bwMode="auto">
            <a:xfrm>
              <a:off x="1223628" y="1052736"/>
              <a:ext cx="2052228" cy="223224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/>
          </p:nvGraphicFramePr>
          <p:xfrm>
            <a:off x="1367644" y="1196752"/>
            <a:ext cx="1728192" cy="2160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61" name="Equation" r:id="rId4" imgW="406080" imgH="507960" progId="Equation.3">
                    <p:embed/>
                  </p:oleObj>
                </mc:Choice>
                <mc:Fallback>
                  <p:oleObj name="Equation" r:id="rId4" imgW="40608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196752"/>
                          <a:ext cx="1728192" cy="21602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11"/>
          <p:cNvSpPr/>
          <p:nvPr/>
        </p:nvSpPr>
        <p:spPr bwMode="auto">
          <a:xfrm>
            <a:off x="5148064" y="2096852"/>
            <a:ext cx="2052228" cy="22322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292079" y="2168860"/>
          <a:ext cx="1925015" cy="2124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62" name="Equation" r:id="rId6" imgW="609480" imgH="672840" progId="Equation.3">
                  <p:embed/>
                </p:oleObj>
              </mc:Choice>
              <mc:Fallback>
                <p:oleObj name="Equation" r:id="rId6" imgW="60948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79" y="2168860"/>
                        <a:ext cx="1925015" cy="21242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5868144" y="3658534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220072" y="2965474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220072" y="2240868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605292" y="3658534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957220" y="3028498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957220" y="2380426"/>
            <a:ext cx="540060" cy="54006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3688" y="4632805"/>
            <a:ext cx="22659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76056" y="4632805"/>
            <a:ext cx="2196244" cy="147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474273"/>
            <a:ext cx="8422196" cy="24731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39050" y="6167045"/>
            <a:ext cx="288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Magnitudinea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gradientului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58840" y="6039739"/>
            <a:ext cx="383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Matricea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M de </a:t>
            </a:r>
            <a:r>
              <a:rPr lang="en-US" b="1" dirty="0" err="1">
                <a:solidFill>
                  <a:srgbClr val="000000"/>
                </a:solidFill>
              </a:rPr>
              <a:t>costuri</a:t>
            </a:r>
            <a:r>
              <a:rPr lang="en-US" b="1" dirty="0">
                <a:solidFill>
                  <a:srgbClr val="000000"/>
                </a:solidFill>
              </a:rPr>
              <a:t>  ale </a:t>
            </a:r>
            <a:r>
              <a:rPr lang="en-US" b="1" dirty="0" err="1">
                <a:solidFill>
                  <a:srgbClr val="000000"/>
                </a:solidFill>
              </a:rPr>
              <a:t>drumurilor</a:t>
            </a:r>
            <a:r>
              <a:rPr lang="en-US" b="1" dirty="0">
                <a:solidFill>
                  <a:srgbClr val="000000"/>
                </a:solidFill>
              </a:rPr>
              <a:t>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aici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pentru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drumuri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verticale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473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err="1" smtClean="0">
                <a:latin typeface="Arial" pitchFamily="34" charset="0"/>
                <a:cs typeface="Arial" pitchFamily="34" charset="0"/>
              </a:rPr>
              <a:t>Exemplu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chaoyeh\Desktop\pset0\lake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027" name="Picture 3" descr="C:\Users\chaoyeh\Desktop\pset0\energy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l="12628" t="4811" r="7993" b="10999"/>
          <a:stretch>
            <a:fillRect/>
          </a:stretch>
        </p:blipFill>
        <p:spPr bwMode="auto">
          <a:xfrm>
            <a:off x="4648200" y="2209800"/>
            <a:ext cx="4114800" cy="3129723"/>
          </a:xfrm>
          <a:prstGeom prst="rect">
            <a:avLst/>
          </a:prstGeom>
          <a:noFill/>
        </p:spPr>
      </p:pic>
      <p:sp>
        <p:nvSpPr>
          <p:cNvPr id="8" name="文字方塊 7"/>
          <p:cNvSpPr txBox="1"/>
          <p:nvPr/>
        </p:nvSpPr>
        <p:spPr>
          <a:xfrm>
            <a:off x="1600200" y="1916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Imagine </a:t>
            </a:r>
            <a:r>
              <a:rPr lang="en-US" dirty="0" err="1" smtClean="0">
                <a:solidFill>
                  <a:prstClr val="black"/>
                </a:solidFill>
              </a:rPr>
              <a:t>inițială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863044" y="1905000"/>
            <a:ext cx="369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</a:rPr>
              <a:t>Matricea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M</a:t>
            </a:r>
            <a:r>
              <a:rPr lang="en-US" dirty="0" smtClean="0">
                <a:solidFill>
                  <a:prstClr val="black"/>
                </a:solidFill>
              </a:rPr>
              <a:t> de </a:t>
            </a:r>
            <a:r>
              <a:rPr lang="en-US" dirty="0" err="1" smtClean="0">
                <a:solidFill>
                  <a:prstClr val="black"/>
                </a:solidFill>
              </a:rPr>
              <a:t>costuri</a:t>
            </a:r>
            <a:r>
              <a:rPr lang="en-US" dirty="0" smtClean="0">
                <a:solidFill>
                  <a:prstClr val="black"/>
                </a:solidFill>
              </a:rPr>
              <a:t> ale </a:t>
            </a:r>
            <a:r>
              <a:rPr lang="en-US" dirty="0" err="1" smtClean="0">
                <a:solidFill>
                  <a:prstClr val="black"/>
                </a:solidFill>
              </a:rPr>
              <a:t>drumurilor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2548" y="5445224"/>
            <a:ext cx="37079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00" dirty="0" err="1" smtClean="0">
                <a:solidFill>
                  <a:srgbClr val="0000FF"/>
                </a:solidFill>
                <a:latin typeface="Arial" charset="0"/>
              </a:rPr>
              <a:t>Albastru</a:t>
            </a:r>
            <a:r>
              <a:rPr lang="en-US" sz="2600" dirty="0" smtClean="0">
                <a:solidFill>
                  <a:srgbClr val="0000FF"/>
                </a:solidFill>
                <a:latin typeface="Arial" charset="0"/>
              </a:rPr>
              <a:t> = cost </a:t>
            </a:r>
            <a:r>
              <a:rPr lang="en-US" sz="2600" dirty="0" err="1" smtClean="0">
                <a:solidFill>
                  <a:srgbClr val="0000FF"/>
                </a:solidFill>
                <a:latin typeface="Arial" charset="0"/>
              </a:rPr>
              <a:t>mic</a:t>
            </a:r>
            <a:endParaRPr lang="en-US" sz="2600" dirty="0" smtClean="0">
              <a:solidFill>
                <a:srgbClr val="0000FF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600" dirty="0" err="1" smtClean="0">
                <a:solidFill>
                  <a:srgbClr val="FF0000"/>
                </a:solidFill>
                <a:latin typeface="Arial" charset="0"/>
              </a:rPr>
              <a:t>Roşu</a:t>
            </a:r>
            <a:r>
              <a:rPr lang="en-US" sz="2600" dirty="0" smtClean="0">
                <a:solidFill>
                  <a:srgbClr val="FF0000"/>
                </a:solidFill>
                <a:latin typeface="Arial" charset="0"/>
              </a:rPr>
              <a:t> = cost mare</a:t>
            </a:r>
            <a:endParaRPr lang="en-US" sz="26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399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chaoyeh\Desktop\pset0\origin_image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096000" cy="4572000"/>
          </a:xfrm>
          <a:prstGeom prst="rect">
            <a:avLst/>
          </a:prstGeom>
          <a:noFill/>
        </p:spPr>
      </p:pic>
      <p:pic>
        <p:nvPicPr>
          <p:cNvPr id="7" name="Picture 16" descr="C:\Users\chaoyeh\Desktop\pset0\labeled_image_01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600200"/>
            <a:ext cx="6096000" cy="4572000"/>
          </a:xfrm>
          <a:prstGeom prst="rect">
            <a:avLst/>
          </a:prstGeom>
          <a:noFill/>
        </p:spPr>
      </p:pic>
      <p:pic>
        <p:nvPicPr>
          <p:cNvPr id="8" name="Picture 30" descr="C:\Users\chaoyeh\Desktop\pset0\new_image_01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600200"/>
            <a:ext cx="6000750" cy="4572000"/>
          </a:xfrm>
          <a:prstGeom prst="rect">
            <a:avLst/>
          </a:prstGeom>
          <a:noFill/>
        </p:spPr>
      </p:pic>
      <p:pic>
        <p:nvPicPr>
          <p:cNvPr id="9" name="Picture 17" descr="C:\Users\chaoyeh\Desktop\pset0\labeled_image_02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1600200"/>
            <a:ext cx="6000750" cy="4572000"/>
          </a:xfrm>
          <a:prstGeom prst="rect">
            <a:avLst/>
          </a:prstGeom>
          <a:noFill/>
        </p:spPr>
      </p:pic>
      <p:pic>
        <p:nvPicPr>
          <p:cNvPr id="10" name="Picture 31" descr="C:\Users\chaoyeh\Desktop\pset0\new_image_02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1600200"/>
            <a:ext cx="5905500" cy="4572000"/>
          </a:xfrm>
          <a:prstGeom prst="rect">
            <a:avLst/>
          </a:prstGeom>
          <a:noFill/>
        </p:spPr>
      </p:pic>
      <p:pic>
        <p:nvPicPr>
          <p:cNvPr id="11" name="Picture 18" descr="C:\Users\chaoyeh\Desktop\pset0\labeled_image_03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1600200"/>
            <a:ext cx="5905500" cy="4572000"/>
          </a:xfrm>
          <a:prstGeom prst="rect">
            <a:avLst/>
          </a:prstGeom>
          <a:noFill/>
        </p:spPr>
      </p:pic>
      <p:pic>
        <p:nvPicPr>
          <p:cNvPr id="12" name="Picture 32" descr="C:\Users\chaoyeh\Desktop\pset0\new_image_03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0" y="1600200"/>
            <a:ext cx="5810250" cy="4572000"/>
          </a:xfrm>
          <a:prstGeom prst="rect">
            <a:avLst/>
          </a:prstGeom>
          <a:noFill/>
        </p:spPr>
      </p:pic>
      <p:pic>
        <p:nvPicPr>
          <p:cNvPr id="13" name="Picture 19" descr="C:\Users\chaoyeh\Desktop\pset0\labeled_image_04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1600200"/>
            <a:ext cx="5810250" cy="4572000"/>
          </a:xfrm>
          <a:prstGeom prst="rect">
            <a:avLst/>
          </a:prstGeom>
          <a:noFill/>
        </p:spPr>
      </p:pic>
      <p:pic>
        <p:nvPicPr>
          <p:cNvPr id="14" name="Picture 33" descr="C:\Users\chaoyeh\Desktop\pset0\new_image_04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1600200"/>
            <a:ext cx="5715000" cy="4572000"/>
          </a:xfrm>
          <a:prstGeom prst="rect">
            <a:avLst/>
          </a:prstGeom>
          <a:noFill/>
        </p:spPr>
      </p:pic>
      <p:pic>
        <p:nvPicPr>
          <p:cNvPr id="15" name="Picture 20" descr="C:\Users\chaoyeh\Desktop\pset0\labeled_image_05.bm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0" y="1600200"/>
            <a:ext cx="5715000" cy="4572000"/>
          </a:xfrm>
          <a:prstGeom prst="rect">
            <a:avLst/>
          </a:prstGeom>
          <a:noFill/>
        </p:spPr>
      </p:pic>
      <p:pic>
        <p:nvPicPr>
          <p:cNvPr id="16" name="Picture 34" descr="C:\Users\chaoyeh\Desktop\pset0\new_image_05.bm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0" y="1600200"/>
            <a:ext cx="5619750" cy="4572000"/>
          </a:xfrm>
          <a:prstGeom prst="rect">
            <a:avLst/>
          </a:prstGeom>
          <a:noFill/>
        </p:spPr>
      </p:pic>
      <p:pic>
        <p:nvPicPr>
          <p:cNvPr id="17" name="Picture 21" descr="C:\Users\chaoyeh\Desktop\pset0\labeled_image_06.bm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23999" y="1600200"/>
            <a:ext cx="5619750" cy="4572000"/>
          </a:xfrm>
          <a:prstGeom prst="rect">
            <a:avLst/>
          </a:prstGeom>
          <a:noFill/>
        </p:spPr>
      </p:pic>
      <p:pic>
        <p:nvPicPr>
          <p:cNvPr id="18" name="Picture 35" descr="C:\Users\chaoyeh\Desktop\pset0\new_image_06.bm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24000" y="1600200"/>
            <a:ext cx="5524500" cy="4572000"/>
          </a:xfrm>
          <a:prstGeom prst="rect">
            <a:avLst/>
          </a:prstGeom>
          <a:noFill/>
        </p:spPr>
      </p:pic>
      <p:pic>
        <p:nvPicPr>
          <p:cNvPr id="19" name="Picture 23" descr="C:\Users\chaoyeh\Desktop\pset0\labeled_image_08.bmp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524000" y="1600200"/>
            <a:ext cx="5429250" cy="4572000"/>
          </a:xfrm>
          <a:prstGeom prst="rect">
            <a:avLst/>
          </a:prstGeom>
          <a:noFill/>
        </p:spPr>
      </p:pic>
      <p:pic>
        <p:nvPicPr>
          <p:cNvPr id="20" name="Picture 37" descr="C:\Users\chaoyeh\Desktop\pset0\new_image_08.bmp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24000" y="1600200"/>
            <a:ext cx="5334000" cy="4572000"/>
          </a:xfrm>
          <a:prstGeom prst="rect">
            <a:avLst/>
          </a:prstGeom>
          <a:noFill/>
        </p:spPr>
      </p:pic>
      <p:pic>
        <p:nvPicPr>
          <p:cNvPr id="21" name="Picture 24" descr="C:\Users\chaoyeh\Desktop\pset0\labeled_image_09.bmp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524000" y="1600200"/>
            <a:ext cx="5334000" cy="4572000"/>
          </a:xfrm>
          <a:prstGeom prst="rect">
            <a:avLst/>
          </a:prstGeom>
          <a:noFill/>
        </p:spPr>
      </p:pic>
      <p:pic>
        <p:nvPicPr>
          <p:cNvPr id="22" name="Picture 38" descr="C:\Users\chaoyeh\Desktop\pset0\new_image_09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524000" y="1600200"/>
            <a:ext cx="5238750" cy="4572000"/>
          </a:xfrm>
          <a:prstGeom prst="rect">
            <a:avLst/>
          </a:prstGeom>
          <a:noFill/>
        </p:spPr>
      </p:pic>
      <p:pic>
        <p:nvPicPr>
          <p:cNvPr id="23" name="Picture 25" descr="C:\Users\chaoyeh\Desktop\pset0\labeled_image_10.bmp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524000" y="1600200"/>
            <a:ext cx="5238750" cy="4572000"/>
          </a:xfrm>
          <a:prstGeom prst="rect">
            <a:avLst/>
          </a:prstGeom>
          <a:noFill/>
        </p:spPr>
      </p:pic>
      <p:pic>
        <p:nvPicPr>
          <p:cNvPr id="24" name="Picture 39" descr="C:\Users\chaoyeh\Desktop\pset0\new_image_10.bmp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524000" y="1600200"/>
            <a:ext cx="5143500" cy="4572000"/>
          </a:xfrm>
          <a:prstGeom prst="rect">
            <a:avLst/>
          </a:prstGeom>
          <a:noFill/>
        </p:spPr>
      </p:pic>
      <p:pic>
        <p:nvPicPr>
          <p:cNvPr id="25" name="Picture 26" descr="C:\Users\chaoyeh\Desktop\pset0\labeled_image_11.bmp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524000" y="1600200"/>
            <a:ext cx="5143500" cy="4572000"/>
          </a:xfrm>
          <a:prstGeom prst="rect">
            <a:avLst/>
          </a:prstGeom>
          <a:noFill/>
        </p:spPr>
      </p:pic>
      <p:pic>
        <p:nvPicPr>
          <p:cNvPr id="26" name="Picture 40" descr="C:\Users\chaoyeh\Desktop\pset0\new_image_11.bmp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524000" y="1600200"/>
            <a:ext cx="5048250" cy="4572000"/>
          </a:xfrm>
          <a:prstGeom prst="rect">
            <a:avLst/>
          </a:prstGeom>
          <a:noFill/>
        </p:spPr>
      </p:pic>
      <p:pic>
        <p:nvPicPr>
          <p:cNvPr id="27" name="Picture 27" descr="C:\Users\chaoyeh\Desktop\pset0\labeled_image_12.bmp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524000" y="1600200"/>
            <a:ext cx="5048250" cy="4572000"/>
          </a:xfrm>
          <a:prstGeom prst="rect">
            <a:avLst/>
          </a:prstGeom>
          <a:noFill/>
        </p:spPr>
      </p:pic>
      <p:pic>
        <p:nvPicPr>
          <p:cNvPr id="28" name="Picture 41" descr="C:\Users\chaoyeh\Desktop\pset0\new_image_12.bmp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524000" y="1600200"/>
            <a:ext cx="4953000" cy="4572000"/>
          </a:xfrm>
          <a:prstGeom prst="rect">
            <a:avLst/>
          </a:prstGeom>
          <a:noFill/>
        </p:spPr>
      </p:pic>
      <p:pic>
        <p:nvPicPr>
          <p:cNvPr id="29" name="Picture 28" descr="C:\Users\chaoyeh\Desktop\pset0\labeled_image_13.bmp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524000" y="1600200"/>
            <a:ext cx="4953000" cy="4572000"/>
          </a:xfrm>
          <a:prstGeom prst="rect">
            <a:avLst/>
          </a:prstGeom>
          <a:noFill/>
        </p:spPr>
      </p:pic>
      <p:pic>
        <p:nvPicPr>
          <p:cNvPr id="30" name="Picture 42" descr="C:\Users\chaoyeh\Desktop\pset0\new_image_13.bmp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523999" y="1600200"/>
            <a:ext cx="4857750" cy="4572000"/>
          </a:xfrm>
          <a:prstGeom prst="rect">
            <a:avLst/>
          </a:prstGeom>
          <a:noFill/>
        </p:spPr>
      </p:pic>
      <p:pic>
        <p:nvPicPr>
          <p:cNvPr id="31" name="Picture 29" descr="C:\Users\chaoyeh\Desktop\pset0\labeled_image_14.bmp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524000" y="1600200"/>
            <a:ext cx="4857750" cy="4572000"/>
          </a:xfrm>
          <a:prstGeom prst="rect">
            <a:avLst/>
          </a:prstGeom>
          <a:noFill/>
        </p:spPr>
      </p:pic>
      <p:pic>
        <p:nvPicPr>
          <p:cNvPr id="32" name="Picture 44" descr="C:\Users\chaoyeh\Desktop\pset0\new_image_14.bmp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524000" y="1600200"/>
            <a:ext cx="4762500" cy="4572000"/>
          </a:xfrm>
          <a:prstGeom prst="rect">
            <a:avLst/>
          </a:prstGeom>
          <a:noFill/>
        </p:spPr>
      </p:pic>
      <p:sp>
        <p:nvSpPr>
          <p:cNvPr id="33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Exemplu</a:t>
            </a:r>
            <a:endParaRPr lang="en-US" sz="3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200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4158" t="65015" r="53398"/>
          <a:stretch/>
        </p:blipFill>
        <p:spPr bwMode="auto">
          <a:xfrm>
            <a:off x="1086085" y="4016250"/>
            <a:ext cx="2422805" cy="218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2117" t="7082" r="16506" b="50765"/>
          <a:stretch/>
        </p:blipFill>
        <p:spPr bwMode="auto">
          <a:xfrm>
            <a:off x="1971662" y="1052826"/>
            <a:ext cx="5330171" cy="263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Rezultate</a:t>
            </a:r>
            <a:endParaRPr lang="en-US" sz="3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6189" t="64927"/>
          <a:stretch/>
        </p:blipFill>
        <p:spPr bwMode="auto">
          <a:xfrm>
            <a:off x="5480552" y="4054669"/>
            <a:ext cx="2524833" cy="219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18742" y="5953924"/>
            <a:ext cx="28071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Redimensionare</a:t>
            </a:r>
            <a:r>
              <a:rPr lang="en-US" b="1" dirty="0" smtClean="0">
                <a:solidFill>
                  <a:srgbClr val="000000"/>
                </a:solidFill>
              </a:rPr>
              <a:t> cu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păstrarea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conținutului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5561009" y="5985111"/>
            <a:ext cx="2444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Redimensionare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u</a:t>
            </a:r>
            <a:r>
              <a:rPr lang="en-US" b="1" dirty="0" err="1" smtClean="0">
                <a:solidFill>
                  <a:srgbClr val="000000"/>
                </a:solidFill>
              </a:rPr>
              <a:t>zuală</a:t>
            </a:r>
            <a:r>
              <a:rPr lang="en-US" b="1" dirty="0" smtClean="0">
                <a:solidFill>
                  <a:srgbClr val="000000"/>
                </a:solidFill>
              </a:rPr>
              <a:t> (</a:t>
            </a:r>
            <a:r>
              <a:rPr lang="en-US" b="1" dirty="0" err="1" smtClean="0">
                <a:solidFill>
                  <a:srgbClr val="000000"/>
                </a:solidFill>
              </a:rPr>
              <a:t>imresize</a:t>
            </a:r>
            <a:r>
              <a:rPr lang="en-US" b="1" dirty="0" smtClean="0">
                <a:solidFill>
                  <a:srgbClr val="000000"/>
                </a:solidFill>
              </a:rPr>
              <a:t>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7821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9641" y="1172562"/>
            <a:ext cx="4247963" cy="295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67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3622" y="4406821"/>
            <a:ext cx="4247964" cy="1626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67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016" y="4406821"/>
            <a:ext cx="4247964" cy="1626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Rezultate</a:t>
            </a:r>
            <a:endParaRPr lang="en-US" sz="3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18742" y="5953924"/>
            <a:ext cx="28071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Redimensionare</a:t>
            </a:r>
            <a:r>
              <a:rPr lang="en-US" b="1" dirty="0" smtClean="0">
                <a:solidFill>
                  <a:srgbClr val="000000"/>
                </a:solidFill>
              </a:rPr>
              <a:t> cu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păstrarea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conținutului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5561009" y="5985111"/>
            <a:ext cx="2444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Redimensionare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u</a:t>
            </a:r>
            <a:r>
              <a:rPr lang="en-US" b="1" dirty="0" err="1" smtClean="0">
                <a:solidFill>
                  <a:srgbClr val="000000"/>
                </a:solidFill>
              </a:rPr>
              <a:t>zuală</a:t>
            </a:r>
            <a:r>
              <a:rPr lang="en-US" b="1" dirty="0" smtClean="0">
                <a:solidFill>
                  <a:srgbClr val="000000"/>
                </a:solidFill>
              </a:rPr>
              <a:t> (</a:t>
            </a:r>
            <a:r>
              <a:rPr lang="en-US" b="1" dirty="0" err="1" smtClean="0">
                <a:solidFill>
                  <a:srgbClr val="000000"/>
                </a:solidFill>
              </a:rPr>
              <a:t>imresize</a:t>
            </a:r>
            <a:r>
              <a:rPr lang="en-US" b="1" dirty="0" smtClean="0">
                <a:solidFill>
                  <a:srgbClr val="000000"/>
                </a:solidFill>
              </a:rPr>
              <a:t>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9678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626" y="908721"/>
            <a:ext cx="3430352" cy="257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6090" y="1304764"/>
            <a:ext cx="2058211" cy="188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9626" y="3609020"/>
            <a:ext cx="3430352" cy="257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6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76090" y="4005064"/>
            <a:ext cx="2744282" cy="188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Rezultate</a:t>
            </a:r>
            <a:r>
              <a:rPr lang="en-US" sz="3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- failures</a:t>
            </a:r>
            <a:endParaRPr lang="en-US" sz="3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9366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43624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97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6076" y="1700808"/>
            <a:ext cx="3333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8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Rezultate</a:t>
            </a:r>
            <a:r>
              <a:rPr lang="en-US" sz="3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- failures</a:t>
            </a:r>
            <a:endParaRPr lang="en-US" sz="3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06109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1-19 at 11.04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" y="2052034"/>
            <a:ext cx="4601280" cy="3804905"/>
          </a:xfrm>
          <a:prstGeom prst="rect">
            <a:avLst/>
          </a:prstGeom>
        </p:spPr>
      </p:pic>
      <p:pic>
        <p:nvPicPr>
          <p:cNvPr id="7" name="Picture 6" descr="Screen shot 2014-11-19 at 11.04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18" y="2022152"/>
            <a:ext cx="3949700" cy="402209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Eliminarea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regiuni</a:t>
            </a:r>
            <a:r>
              <a:rPr lang="en-US" dirty="0" smtClean="0"/>
              <a:t> din imagine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6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54" y="2130425"/>
            <a:ext cx="9031546" cy="1470025"/>
          </a:xfrm>
        </p:spPr>
        <p:txBody>
          <a:bodyPr/>
          <a:lstStyle/>
          <a:p>
            <a:r>
              <a:rPr lang="en-US" dirty="0" smtClean="0"/>
              <a:t>Cum </a:t>
            </a:r>
            <a:r>
              <a:rPr lang="en-US" dirty="0" err="1" smtClean="0"/>
              <a:t>transformăm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gradienții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muchii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6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 smtClean="0"/>
              <a:t>Funcția</a:t>
            </a:r>
            <a:r>
              <a:rPr lang="en-US" dirty="0" smtClean="0"/>
              <a:t> ‘edge’ </a:t>
            </a:r>
            <a:r>
              <a:rPr lang="en-US" dirty="0" err="1" smtClean="0"/>
              <a:t>în</a:t>
            </a:r>
            <a:r>
              <a:rPr lang="en-US" dirty="0" smtClean="0"/>
              <a:t> MATLAB</a:t>
            </a: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534987" y="1338630"/>
            <a:ext cx="8140701" cy="436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Găsește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muchii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după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6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metode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:</a:t>
            </a: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Arial" pitchFamily="34" charset="0"/>
              </a:rPr>
              <a:t>m</a:t>
            </a:r>
            <a:r>
              <a:rPr lang="en-US" sz="2800" dirty="0" err="1" smtClean="0">
                <a:solidFill>
                  <a:srgbClr val="000000"/>
                </a:solidFill>
                <a:latin typeface="Arial" pitchFamily="34" charset="0"/>
              </a:rPr>
              <a:t>etoda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Arial" pitchFamily="34" charset="0"/>
              </a:rPr>
              <a:t>Sobel</a:t>
            </a:r>
            <a:endParaRPr lang="en-US" sz="2800" dirty="0" smtClean="0">
              <a:solidFill>
                <a:srgbClr val="000000"/>
              </a:solidFill>
              <a:latin typeface="Arial" pitchFamily="34" charset="0"/>
            </a:endParaRP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 smtClean="0">
                <a:solidFill>
                  <a:srgbClr val="000000"/>
                </a:solidFill>
                <a:latin typeface="Arial" pitchFamily="34" charset="0"/>
              </a:rPr>
              <a:t>m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etoda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Prewitt</a:t>
            </a: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Arial" pitchFamily="34" charset="0"/>
              </a:rPr>
              <a:t>m</a:t>
            </a:r>
            <a:r>
              <a:rPr lang="en-US" sz="2800" dirty="0" err="1" smtClean="0">
                <a:solidFill>
                  <a:srgbClr val="000000"/>
                </a:solidFill>
                <a:latin typeface="Arial" pitchFamily="34" charset="0"/>
              </a:rPr>
              <a:t>etoda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</a:rPr>
              <a:t> Roberts</a:t>
            </a: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Arial" pitchFamily="34" charset="0"/>
              </a:rPr>
              <a:t>m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etoda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Laplacian-ului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unei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funcții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Gaussiene</a:t>
            </a:r>
            <a:endParaRPr lang="en-US" sz="2800" kern="1200" dirty="0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 smtClean="0">
                <a:solidFill>
                  <a:srgbClr val="000000"/>
                </a:solidFill>
                <a:latin typeface="Arial" pitchFamily="34" charset="0"/>
              </a:rPr>
              <a:t>metoda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</a:rPr>
              <a:t> “zero-crossings”</a:t>
            </a:r>
          </a:p>
          <a:p>
            <a:pPr marL="514350" indent="-514350"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Arial" pitchFamily="34" charset="0"/>
              </a:rPr>
              <a:t>m</a:t>
            </a:r>
            <a:r>
              <a:rPr lang="en-US" sz="2800" dirty="0" err="1" smtClean="0">
                <a:solidFill>
                  <a:srgbClr val="000000"/>
                </a:solidFill>
                <a:latin typeface="Arial" pitchFamily="34" charset="0"/>
              </a:rPr>
              <a:t>etoda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</a:rPr>
              <a:t> Canny </a:t>
            </a:r>
            <a:endParaRPr lang="en-US" sz="28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44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920"/>
            <a:ext cx="8229600" cy="1143000"/>
          </a:xfrm>
        </p:spPr>
        <p:txBody>
          <a:bodyPr/>
          <a:lstStyle/>
          <a:p>
            <a:r>
              <a:rPr lang="en-US" dirty="0" err="1" smtClean="0"/>
              <a:t>Detectarea</a:t>
            </a:r>
            <a:r>
              <a:rPr lang="en-US" dirty="0" smtClean="0"/>
              <a:t> </a:t>
            </a:r>
            <a:r>
              <a:rPr lang="en-US" dirty="0" err="1" smtClean="0"/>
              <a:t>liniilor</a:t>
            </a:r>
            <a:endParaRPr lang="en-US" dirty="0"/>
          </a:p>
        </p:txBody>
      </p:sp>
      <p:pic>
        <p:nvPicPr>
          <p:cNvPr id="4" name="Lane Detection and Tracking with MATLA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2832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848" y="6229152"/>
            <a:ext cx="100661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https://</a:t>
            </a:r>
            <a:r>
              <a:rPr lang="en-US" sz="3200" dirty="0" err="1">
                <a:solidFill>
                  <a:srgbClr val="0000FF"/>
                </a:solidFill>
              </a:rPr>
              <a:t>www.youtube.com</a:t>
            </a:r>
            <a:r>
              <a:rPr lang="en-US" sz="3200" dirty="0">
                <a:solidFill>
                  <a:srgbClr val="0000FF"/>
                </a:solidFill>
              </a:rPr>
              <a:t>/</a:t>
            </a:r>
            <a:r>
              <a:rPr lang="en-US" sz="3200" dirty="0" err="1">
                <a:solidFill>
                  <a:srgbClr val="0000FF"/>
                </a:solidFill>
              </a:rPr>
              <a:t>watch?v</a:t>
            </a:r>
            <a:r>
              <a:rPr lang="en-US" sz="3200" dirty="0">
                <a:solidFill>
                  <a:srgbClr val="0000FF"/>
                </a:solidFill>
              </a:rPr>
              <a:t>=SFqAAseL_1g</a:t>
            </a:r>
          </a:p>
        </p:txBody>
      </p:sp>
    </p:spTree>
    <p:extLst>
      <p:ext uri="{BB962C8B-B14F-4D97-AF65-F5344CB8AC3E}">
        <p14:creationId xmlns:p14="http://schemas.microsoft.com/office/powerpoint/2010/main" val="14950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Metodele</a:t>
            </a:r>
            <a:r>
              <a:rPr lang="en-US" dirty="0" smtClean="0"/>
              <a:t> </a:t>
            </a:r>
            <a:r>
              <a:rPr lang="en-US" dirty="0" err="1" smtClean="0"/>
              <a:t>Sobel</a:t>
            </a:r>
            <a:r>
              <a:rPr lang="en-US" dirty="0" smtClean="0"/>
              <a:t> </a:t>
            </a:r>
            <a:r>
              <a:rPr lang="en-US" dirty="0"/>
              <a:t>+ Roberts </a:t>
            </a:r>
            <a:r>
              <a:rPr lang="en-US" dirty="0" smtClean="0"/>
              <a:t>+ Prewitt</a:t>
            </a:r>
          </a:p>
        </p:txBody>
      </p:sp>
      <p:pic>
        <p:nvPicPr>
          <p:cNvPr id="11161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322" y="2960040"/>
            <a:ext cx="6276975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534987" y="1338630"/>
            <a:ext cx="8140701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 smtClean="0"/>
              <a:t>Găsește</a:t>
            </a:r>
            <a:r>
              <a:rPr lang="en-US" sz="2800" dirty="0" smtClean="0"/>
              <a:t> </a:t>
            </a:r>
            <a:r>
              <a:rPr lang="en-US" sz="2800" dirty="0" err="1" smtClean="0"/>
              <a:t>muchii</a:t>
            </a:r>
            <a:r>
              <a:rPr lang="en-US" sz="2800" dirty="0" smtClean="0"/>
              <a:t> </a:t>
            </a:r>
            <a:r>
              <a:rPr lang="en-US" sz="2800" dirty="0" err="1" smtClean="0"/>
              <a:t>ca</a:t>
            </a:r>
            <a:r>
              <a:rPr lang="en-US" sz="2800" dirty="0" smtClean="0"/>
              <a:t> </a:t>
            </a:r>
            <a:r>
              <a:rPr lang="en-US" sz="2800" dirty="0" err="1" smtClean="0"/>
              <a:t>punctele</a:t>
            </a:r>
            <a:r>
              <a:rPr lang="en-US" sz="2800" dirty="0" smtClean="0"/>
              <a:t> </a:t>
            </a:r>
            <a:r>
              <a:rPr lang="en-US" sz="2800" dirty="0" err="1" smtClean="0"/>
              <a:t>unde</a:t>
            </a:r>
            <a:r>
              <a:rPr lang="en-US" sz="2800" dirty="0" smtClean="0"/>
              <a:t> </a:t>
            </a:r>
            <a:r>
              <a:rPr lang="en-US" sz="2800" dirty="0" err="1" smtClean="0"/>
              <a:t>gradientul</a:t>
            </a:r>
            <a:r>
              <a:rPr lang="en-US" sz="2800" dirty="0" smtClean="0"/>
              <a:t> are </a:t>
            </a:r>
            <a:r>
              <a:rPr lang="en-US" sz="2800" dirty="0" err="1" smtClean="0"/>
              <a:t>valori</a:t>
            </a:r>
            <a:r>
              <a:rPr lang="en-US" sz="2800" dirty="0" smtClean="0"/>
              <a:t> </a:t>
            </a:r>
            <a:r>
              <a:rPr lang="en-US" sz="2800" dirty="0" err="1" smtClean="0"/>
              <a:t>mari</a:t>
            </a:r>
            <a:r>
              <a:rPr lang="en-US" sz="2800" dirty="0" smtClean="0"/>
              <a:t> (</a:t>
            </a:r>
            <a:r>
              <a:rPr lang="en-US" sz="2800" dirty="0" err="1" smtClean="0"/>
              <a:t>mai</a:t>
            </a:r>
            <a:r>
              <a:rPr lang="en-US" sz="2800" dirty="0" smtClean="0"/>
              <a:t> </a:t>
            </a:r>
            <a:r>
              <a:rPr lang="en-US" sz="2800" dirty="0" err="1" smtClean="0"/>
              <a:t>mari</a:t>
            </a:r>
            <a:r>
              <a:rPr lang="en-US" sz="2800" dirty="0" smtClean="0"/>
              <a:t> </a:t>
            </a:r>
            <a:r>
              <a:rPr lang="en-US" sz="2800" dirty="0" err="1" smtClean="0"/>
              <a:t>decât</a:t>
            </a:r>
            <a:r>
              <a:rPr lang="en-US" sz="2800" dirty="0" smtClean="0"/>
              <a:t> un </a:t>
            </a:r>
            <a:r>
              <a:rPr lang="en-US" sz="2800" dirty="0" err="1" smtClean="0"/>
              <a:t>prag</a:t>
            </a:r>
            <a:r>
              <a:rPr lang="en-US" sz="2800" dirty="0" smtClean="0"/>
              <a:t>). </a:t>
            </a:r>
            <a:r>
              <a:rPr lang="en-US" sz="2800" dirty="0" err="1" smtClean="0"/>
              <a:t>Calculează</a:t>
            </a:r>
            <a:r>
              <a:rPr lang="en-US" sz="2800" dirty="0" smtClean="0"/>
              <a:t> </a:t>
            </a:r>
            <a:r>
              <a:rPr lang="en-US" sz="2800" dirty="0" err="1" smtClean="0"/>
              <a:t>gradientul</a:t>
            </a:r>
            <a:r>
              <a:rPr lang="en-US" sz="2800" dirty="0" smtClean="0"/>
              <a:t> </a:t>
            </a:r>
            <a:r>
              <a:rPr lang="en-US" sz="2800" dirty="0" err="1" smtClean="0"/>
              <a:t>pe</a:t>
            </a:r>
            <a:r>
              <a:rPr lang="en-US" sz="2800" dirty="0" smtClean="0"/>
              <a:t> </a:t>
            </a:r>
            <a:r>
              <a:rPr lang="en-US" sz="2800" dirty="0" err="1" smtClean="0"/>
              <a:t>baza</a:t>
            </a:r>
            <a:r>
              <a:rPr lang="en-US" sz="2800" dirty="0" smtClean="0"/>
              <a:t> </a:t>
            </a:r>
            <a:r>
              <a:rPr lang="en-US" sz="2800" dirty="0" err="1" smtClean="0"/>
              <a:t>filtrelor</a:t>
            </a:r>
            <a:r>
              <a:rPr lang="en-US" sz="2800" dirty="0" smtClean="0"/>
              <a:t> </a:t>
            </a:r>
            <a:r>
              <a:rPr lang="en-US" sz="2800" dirty="0" err="1" smtClean="0"/>
              <a:t>corespunzătoare</a:t>
            </a:r>
            <a:r>
              <a:rPr lang="en-US" sz="2800" dirty="0" smtClean="0"/>
              <a:t> (</a:t>
            </a:r>
            <a:r>
              <a:rPr lang="en-US" sz="2800" dirty="0" err="1" smtClean="0"/>
              <a:t>Sobel</a:t>
            </a:r>
            <a:r>
              <a:rPr lang="en-US" sz="2800" dirty="0" smtClean="0"/>
              <a:t>, Roberts, Prewitt).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53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Metodele</a:t>
            </a:r>
            <a:r>
              <a:rPr lang="en-US" dirty="0" smtClean="0"/>
              <a:t> </a:t>
            </a:r>
            <a:r>
              <a:rPr lang="en-US" dirty="0" err="1" smtClean="0"/>
              <a:t>Sobel</a:t>
            </a:r>
            <a:r>
              <a:rPr lang="en-US" dirty="0" smtClean="0"/>
              <a:t> </a:t>
            </a:r>
            <a:r>
              <a:rPr lang="en-US" dirty="0"/>
              <a:t>+ Roberts </a:t>
            </a:r>
            <a:r>
              <a:rPr lang="en-US" dirty="0" smtClean="0"/>
              <a:t>+ Prewitt</a:t>
            </a: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534987" y="1338630"/>
            <a:ext cx="8140701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 smtClean="0"/>
              <a:t>Găsește</a:t>
            </a:r>
            <a:r>
              <a:rPr lang="en-US" sz="2800" dirty="0" smtClean="0"/>
              <a:t> </a:t>
            </a:r>
            <a:r>
              <a:rPr lang="en-US" sz="2800" dirty="0" err="1" smtClean="0"/>
              <a:t>muchii</a:t>
            </a:r>
            <a:r>
              <a:rPr lang="en-US" sz="2800" dirty="0" smtClean="0"/>
              <a:t> </a:t>
            </a:r>
            <a:r>
              <a:rPr lang="en-US" sz="2800" dirty="0" err="1" smtClean="0"/>
              <a:t>ca</a:t>
            </a:r>
            <a:r>
              <a:rPr lang="en-US" sz="2800" dirty="0" smtClean="0"/>
              <a:t> </a:t>
            </a:r>
            <a:r>
              <a:rPr lang="en-US" sz="2800" dirty="0" err="1" smtClean="0"/>
              <a:t>punctele</a:t>
            </a:r>
            <a:r>
              <a:rPr lang="en-US" sz="2800" dirty="0" smtClean="0"/>
              <a:t> </a:t>
            </a:r>
            <a:r>
              <a:rPr lang="en-US" sz="2800" dirty="0" err="1" smtClean="0"/>
              <a:t>unde</a:t>
            </a:r>
            <a:r>
              <a:rPr lang="en-US" sz="2800" dirty="0" smtClean="0"/>
              <a:t> </a:t>
            </a:r>
            <a:r>
              <a:rPr lang="en-US" sz="2800" dirty="0" err="1" smtClean="0"/>
              <a:t>gradientul</a:t>
            </a:r>
            <a:r>
              <a:rPr lang="en-US" sz="2800" dirty="0" smtClean="0"/>
              <a:t> </a:t>
            </a:r>
            <a:r>
              <a:rPr lang="en-US" sz="2800" dirty="0"/>
              <a:t>are </a:t>
            </a:r>
            <a:r>
              <a:rPr lang="en-US" sz="2800" dirty="0" err="1"/>
              <a:t>valori</a:t>
            </a:r>
            <a:r>
              <a:rPr lang="en-US" sz="2800" dirty="0"/>
              <a:t> </a:t>
            </a:r>
            <a:r>
              <a:rPr lang="en-US" sz="2800" dirty="0" err="1"/>
              <a:t>mari</a:t>
            </a:r>
            <a:r>
              <a:rPr lang="en-US" sz="2800" dirty="0"/>
              <a:t> (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mari</a:t>
            </a:r>
            <a:r>
              <a:rPr lang="en-US" sz="2800" dirty="0"/>
              <a:t> </a:t>
            </a:r>
            <a:r>
              <a:rPr lang="en-US" sz="2800" dirty="0" err="1"/>
              <a:t>decât</a:t>
            </a:r>
            <a:r>
              <a:rPr lang="en-US" sz="2800" dirty="0"/>
              <a:t> un </a:t>
            </a:r>
            <a:r>
              <a:rPr lang="en-US" sz="2800" dirty="0" err="1"/>
              <a:t>prag</a:t>
            </a:r>
            <a:r>
              <a:rPr lang="en-US" sz="2800" dirty="0"/>
              <a:t>). </a:t>
            </a:r>
            <a:r>
              <a:rPr lang="en-US" sz="2800" dirty="0" err="1" smtClean="0"/>
              <a:t>Calculează</a:t>
            </a:r>
            <a:r>
              <a:rPr lang="en-US" sz="2800" dirty="0" smtClean="0"/>
              <a:t> </a:t>
            </a:r>
            <a:r>
              <a:rPr lang="en-US" sz="2800" dirty="0" err="1" smtClean="0"/>
              <a:t>gradientul</a:t>
            </a:r>
            <a:r>
              <a:rPr lang="en-US" sz="2800" dirty="0" smtClean="0"/>
              <a:t> </a:t>
            </a:r>
            <a:r>
              <a:rPr lang="en-US" sz="2800" dirty="0" err="1" smtClean="0"/>
              <a:t>pe</a:t>
            </a:r>
            <a:r>
              <a:rPr lang="en-US" sz="2800" dirty="0" smtClean="0"/>
              <a:t> </a:t>
            </a:r>
            <a:r>
              <a:rPr lang="en-US" sz="2800" dirty="0" err="1" smtClean="0"/>
              <a:t>baza</a:t>
            </a:r>
            <a:r>
              <a:rPr lang="en-US" sz="2800" dirty="0" smtClean="0"/>
              <a:t> </a:t>
            </a:r>
            <a:r>
              <a:rPr lang="en-US" sz="2800" dirty="0" err="1" smtClean="0"/>
              <a:t>filtrelor</a:t>
            </a:r>
            <a:r>
              <a:rPr lang="en-US" sz="2800" dirty="0" smtClean="0"/>
              <a:t> </a:t>
            </a:r>
            <a:r>
              <a:rPr lang="en-US" sz="2800" dirty="0" err="1" smtClean="0"/>
              <a:t>corespunzătoare</a:t>
            </a:r>
            <a:r>
              <a:rPr lang="en-US" sz="2800" dirty="0" smtClean="0"/>
              <a:t> (</a:t>
            </a:r>
            <a:r>
              <a:rPr lang="en-US" sz="2800" dirty="0" err="1" smtClean="0"/>
              <a:t>Sobel</a:t>
            </a:r>
            <a:r>
              <a:rPr lang="en-US" sz="2800" dirty="0" smtClean="0"/>
              <a:t>, Roberts, Prewitt). </a:t>
            </a:r>
            <a:endParaRPr lang="en-US" sz="2800" dirty="0"/>
          </a:p>
        </p:txBody>
      </p:sp>
      <p:pic>
        <p:nvPicPr>
          <p:cNvPr id="2" name="Picture 1" descr="Lena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" y="3137798"/>
            <a:ext cx="2064015" cy="2064015"/>
          </a:xfrm>
          <a:prstGeom prst="rect">
            <a:avLst/>
          </a:prstGeom>
        </p:spPr>
      </p:pic>
      <p:pic>
        <p:nvPicPr>
          <p:cNvPr id="15" name="Picture 14" descr="lena_prewit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t="6504" r="9242" b="12174"/>
          <a:stretch/>
        </p:blipFill>
        <p:spPr>
          <a:xfrm>
            <a:off x="2164536" y="3137797"/>
            <a:ext cx="2112474" cy="2052009"/>
          </a:xfrm>
          <a:prstGeom prst="rect">
            <a:avLst/>
          </a:prstGeom>
        </p:spPr>
      </p:pic>
      <p:pic>
        <p:nvPicPr>
          <p:cNvPr id="18" name="Picture 17" descr="lena_sobel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6504" r="8612" b="12174"/>
          <a:stretch/>
        </p:blipFill>
        <p:spPr>
          <a:xfrm>
            <a:off x="4531830" y="3137798"/>
            <a:ext cx="2064015" cy="2052008"/>
          </a:xfrm>
          <a:prstGeom prst="rect">
            <a:avLst/>
          </a:prstGeom>
        </p:spPr>
      </p:pic>
      <p:pic>
        <p:nvPicPr>
          <p:cNvPr id="20" name="Picture 19" descr="lena_robert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6" t="6504" r="9530" b="12174"/>
          <a:stretch/>
        </p:blipFill>
        <p:spPr>
          <a:xfrm>
            <a:off x="6850665" y="3137798"/>
            <a:ext cx="2064015" cy="20520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16307" y="5189807"/>
            <a:ext cx="24273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FF"/>
                </a:solidFill>
              </a:rPr>
              <a:t>Gradientul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</a:rPr>
              <a:t>imaginii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</a:rPr>
              <a:t>calculat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</a:rPr>
              <a:t>prin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</a:rPr>
              <a:t>metoda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</a:rPr>
              <a:t>Sobel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9545" y="5189807"/>
            <a:ext cx="2546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FF"/>
                </a:solidFill>
              </a:rPr>
              <a:t>Gradientul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imaginii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calculat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prin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metoda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FF"/>
                </a:solidFill>
              </a:rPr>
              <a:t>Prewitt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39371" y="5189807"/>
            <a:ext cx="25511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FF"/>
                </a:solidFill>
              </a:rPr>
              <a:t>Gradientul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imaginii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calculat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prin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err="1">
                <a:solidFill>
                  <a:srgbClr val="0000FF"/>
                </a:solidFill>
              </a:rPr>
              <a:t>metoda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FF"/>
                </a:solidFill>
              </a:rPr>
              <a:t>Roberts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9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Metodele</a:t>
            </a:r>
            <a:r>
              <a:rPr lang="en-US" dirty="0"/>
              <a:t> </a:t>
            </a:r>
            <a:r>
              <a:rPr lang="en-US" dirty="0" err="1"/>
              <a:t>Sobel</a:t>
            </a:r>
            <a:r>
              <a:rPr lang="en-US" dirty="0"/>
              <a:t> + Roberts + Prewitt</a:t>
            </a:r>
            <a:endParaRPr lang="en-US" dirty="0" smtClean="0"/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534987" y="1338630"/>
            <a:ext cx="8140701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err="1" smtClean="0"/>
              <a:t>Găsește</a:t>
            </a:r>
            <a:r>
              <a:rPr lang="en-US" sz="2800" dirty="0" smtClean="0"/>
              <a:t> </a:t>
            </a:r>
            <a:r>
              <a:rPr lang="en-US" sz="2800" dirty="0" err="1" smtClean="0"/>
              <a:t>muchii</a:t>
            </a:r>
            <a:r>
              <a:rPr lang="en-US" sz="2800" dirty="0" smtClean="0"/>
              <a:t> </a:t>
            </a:r>
            <a:r>
              <a:rPr lang="en-US" sz="2800" dirty="0" err="1" smtClean="0"/>
              <a:t>ca</a:t>
            </a:r>
            <a:r>
              <a:rPr lang="en-US" sz="2800" dirty="0" smtClean="0"/>
              <a:t> </a:t>
            </a:r>
            <a:r>
              <a:rPr lang="en-US" sz="2800" dirty="0" err="1" smtClean="0"/>
              <a:t>punctele</a:t>
            </a:r>
            <a:r>
              <a:rPr lang="en-US" sz="2800" dirty="0" smtClean="0"/>
              <a:t> </a:t>
            </a:r>
            <a:r>
              <a:rPr lang="en-US" sz="2800" dirty="0" err="1" smtClean="0"/>
              <a:t>unde</a:t>
            </a:r>
            <a:r>
              <a:rPr lang="en-US" sz="2800" dirty="0" smtClean="0"/>
              <a:t> </a:t>
            </a:r>
            <a:r>
              <a:rPr lang="en-US" sz="2800" dirty="0" err="1" smtClean="0"/>
              <a:t>gradientul</a:t>
            </a:r>
            <a:r>
              <a:rPr lang="en-US" sz="2800" dirty="0" smtClean="0"/>
              <a:t> </a:t>
            </a:r>
            <a:r>
              <a:rPr lang="en-US" sz="2800" dirty="0"/>
              <a:t>are </a:t>
            </a:r>
            <a:r>
              <a:rPr lang="en-US" sz="2800" dirty="0" err="1"/>
              <a:t>valori</a:t>
            </a:r>
            <a:r>
              <a:rPr lang="en-US" sz="2800" dirty="0"/>
              <a:t> </a:t>
            </a:r>
            <a:r>
              <a:rPr lang="en-US" sz="2800" dirty="0" err="1"/>
              <a:t>mari</a:t>
            </a:r>
            <a:r>
              <a:rPr lang="en-US" sz="2800" dirty="0"/>
              <a:t> (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mari</a:t>
            </a:r>
            <a:r>
              <a:rPr lang="en-US" sz="2800" dirty="0"/>
              <a:t> </a:t>
            </a:r>
            <a:r>
              <a:rPr lang="en-US" sz="2800" dirty="0" err="1"/>
              <a:t>decât</a:t>
            </a:r>
            <a:r>
              <a:rPr lang="en-US" sz="2800" dirty="0"/>
              <a:t> un </a:t>
            </a:r>
            <a:r>
              <a:rPr lang="en-US" sz="2800" dirty="0" err="1"/>
              <a:t>prag</a:t>
            </a:r>
            <a:r>
              <a:rPr lang="en-US" sz="2800" dirty="0"/>
              <a:t>). </a:t>
            </a:r>
            <a:r>
              <a:rPr lang="en-US" sz="2800" dirty="0" err="1" smtClean="0"/>
              <a:t>Calculează</a:t>
            </a:r>
            <a:r>
              <a:rPr lang="en-US" sz="2800" dirty="0" smtClean="0"/>
              <a:t> </a:t>
            </a:r>
            <a:r>
              <a:rPr lang="en-US" sz="2800" dirty="0" err="1" smtClean="0"/>
              <a:t>gradientul</a:t>
            </a:r>
            <a:r>
              <a:rPr lang="en-US" sz="2800" dirty="0" smtClean="0"/>
              <a:t> </a:t>
            </a:r>
            <a:r>
              <a:rPr lang="en-US" sz="2800" dirty="0" err="1" smtClean="0"/>
              <a:t>pe</a:t>
            </a:r>
            <a:r>
              <a:rPr lang="en-US" sz="2800" dirty="0" smtClean="0"/>
              <a:t> </a:t>
            </a:r>
            <a:r>
              <a:rPr lang="en-US" sz="2800" dirty="0" err="1" smtClean="0"/>
              <a:t>baza</a:t>
            </a:r>
            <a:r>
              <a:rPr lang="en-US" sz="2800" dirty="0" smtClean="0"/>
              <a:t> </a:t>
            </a:r>
            <a:r>
              <a:rPr lang="en-US" sz="2800" dirty="0" err="1" smtClean="0"/>
              <a:t>filtrelor</a:t>
            </a:r>
            <a:r>
              <a:rPr lang="en-US" sz="2800" dirty="0" smtClean="0"/>
              <a:t> </a:t>
            </a:r>
            <a:r>
              <a:rPr lang="en-US" sz="2800" dirty="0" err="1" smtClean="0"/>
              <a:t>corespunzătoare</a:t>
            </a:r>
            <a:r>
              <a:rPr lang="en-US" sz="2800" dirty="0" smtClean="0"/>
              <a:t> </a:t>
            </a:r>
            <a:r>
              <a:rPr lang="en-US" sz="2800" dirty="0"/>
              <a:t>(</a:t>
            </a:r>
            <a:r>
              <a:rPr lang="en-US" sz="2800" dirty="0" err="1"/>
              <a:t>Sobel</a:t>
            </a:r>
            <a:r>
              <a:rPr lang="en-US" sz="2800" dirty="0"/>
              <a:t>, Roberts, Prewitt). </a:t>
            </a:r>
          </a:p>
        </p:txBody>
      </p:sp>
      <p:pic>
        <p:nvPicPr>
          <p:cNvPr id="2" name="Picture 1" descr="Lena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" y="3137798"/>
            <a:ext cx="2064015" cy="2064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4507" y="5189807"/>
            <a:ext cx="2349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E = edge(</a:t>
            </a:r>
            <a:r>
              <a:rPr lang="en-US" sz="1600" dirty="0" err="1">
                <a:solidFill>
                  <a:srgbClr val="0000FF"/>
                </a:solidFill>
              </a:rPr>
              <a:t>imgGray</a:t>
            </a:r>
            <a:r>
              <a:rPr lang="en-US" sz="1600" dirty="0">
                <a:solidFill>
                  <a:srgbClr val="0000FF"/>
                </a:solidFill>
              </a:rPr>
              <a:t>,'</a:t>
            </a:r>
            <a:r>
              <a:rPr lang="en-US" sz="1600" dirty="0" err="1">
                <a:solidFill>
                  <a:srgbClr val="0000FF"/>
                </a:solidFill>
              </a:rPr>
              <a:t>sobel</a:t>
            </a:r>
            <a:r>
              <a:rPr lang="en-US" sz="1600" dirty="0">
                <a:solidFill>
                  <a:srgbClr val="0000FF"/>
                </a:solidFill>
              </a:rPr>
              <a:t>');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figure,imshow</a:t>
            </a:r>
            <a:r>
              <a:rPr lang="en-US" sz="1600" dirty="0">
                <a:solidFill>
                  <a:srgbClr val="0000FF"/>
                </a:solidFill>
              </a:rPr>
              <a:t>(E</a:t>
            </a:r>
            <a:r>
              <a:rPr lang="en-US" sz="1600" dirty="0" smtClean="0">
                <a:solidFill>
                  <a:srgbClr val="0000FF"/>
                </a:solidFill>
              </a:rPr>
              <a:t>)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4825" y="5189807"/>
            <a:ext cx="2546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E </a:t>
            </a:r>
            <a:r>
              <a:rPr lang="en-US" sz="1600" dirty="0">
                <a:solidFill>
                  <a:srgbClr val="0000FF"/>
                </a:solidFill>
              </a:rPr>
              <a:t>= edge(</a:t>
            </a:r>
            <a:r>
              <a:rPr lang="en-US" sz="1600" dirty="0" err="1">
                <a:solidFill>
                  <a:srgbClr val="0000FF"/>
                </a:solidFill>
              </a:rPr>
              <a:t>imgGray</a:t>
            </a:r>
            <a:r>
              <a:rPr lang="en-US" sz="1600" dirty="0">
                <a:solidFill>
                  <a:srgbClr val="0000FF"/>
                </a:solidFill>
              </a:rPr>
              <a:t>,'</a:t>
            </a:r>
            <a:r>
              <a:rPr lang="en-US" sz="1600" dirty="0" err="1">
                <a:solidFill>
                  <a:srgbClr val="0000FF"/>
                </a:solidFill>
              </a:rPr>
              <a:t>prewitt</a:t>
            </a:r>
            <a:r>
              <a:rPr lang="en-US" sz="1600" dirty="0">
                <a:solidFill>
                  <a:srgbClr val="0000FF"/>
                </a:solidFill>
              </a:rPr>
              <a:t>');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figure,imshow</a:t>
            </a:r>
            <a:r>
              <a:rPr lang="en-US" sz="1600" dirty="0">
                <a:solidFill>
                  <a:srgbClr val="0000FF"/>
                </a:solidFill>
              </a:rPr>
              <a:t>(E)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4651" y="5189807"/>
            <a:ext cx="25511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E </a:t>
            </a:r>
            <a:r>
              <a:rPr lang="en-US" sz="1600" dirty="0">
                <a:solidFill>
                  <a:srgbClr val="0000FF"/>
                </a:solidFill>
              </a:rPr>
              <a:t>= edge(</a:t>
            </a:r>
            <a:r>
              <a:rPr lang="en-US" sz="1600" dirty="0" err="1">
                <a:solidFill>
                  <a:srgbClr val="0000FF"/>
                </a:solidFill>
              </a:rPr>
              <a:t>imgGray</a:t>
            </a:r>
            <a:r>
              <a:rPr lang="en-US" sz="1600" dirty="0">
                <a:solidFill>
                  <a:srgbClr val="0000FF"/>
                </a:solidFill>
              </a:rPr>
              <a:t>,'</a:t>
            </a:r>
            <a:r>
              <a:rPr lang="en-US" sz="1600" dirty="0" err="1">
                <a:solidFill>
                  <a:srgbClr val="0000FF"/>
                </a:solidFill>
              </a:rPr>
              <a:t>roberts</a:t>
            </a:r>
            <a:r>
              <a:rPr lang="en-US" sz="1600" dirty="0">
                <a:solidFill>
                  <a:srgbClr val="0000FF"/>
                </a:solidFill>
              </a:rPr>
              <a:t>');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figure,imshow</a:t>
            </a:r>
            <a:r>
              <a:rPr lang="en-US" sz="1600" dirty="0">
                <a:solidFill>
                  <a:srgbClr val="0000FF"/>
                </a:solidFill>
              </a:rPr>
              <a:t>(E</a:t>
            </a:r>
            <a:r>
              <a:rPr lang="en-US" sz="1600" dirty="0" smtClean="0">
                <a:solidFill>
                  <a:srgbClr val="0000FF"/>
                </a:solidFill>
              </a:rPr>
              <a:t>)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4" name="Picture 3" descr="Lena_sobe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30" y="3137798"/>
            <a:ext cx="2064015" cy="2064015"/>
          </a:xfrm>
          <a:prstGeom prst="rect">
            <a:avLst/>
          </a:prstGeom>
        </p:spPr>
      </p:pic>
      <p:pic>
        <p:nvPicPr>
          <p:cNvPr id="5" name="Picture 4" descr="Lena_rober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95" y="3137798"/>
            <a:ext cx="2064015" cy="2064015"/>
          </a:xfrm>
          <a:prstGeom prst="rect">
            <a:avLst/>
          </a:prstGeom>
        </p:spPr>
      </p:pic>
      <p:pic>
        <p:nvPicPr>
          <p:cNvPr id="6" name="Picture 5" descr="Lena_prewit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65" y="3137798"/>
            <a:ext cx="2064015" cy="2064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44" y="6031677"/>
            <a:ext cx="9008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Avem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nevoie</a:t>
            </a:r>
            <a:r>
              <a:rPr lang="en-US" b="1" dirty="0" smtClean="0">
                <a:solidFill>
                  <a:srgbClr val="FF0000"/>
                </a:solidFill>
              </a:rPr>
              <a:t> de un </a:t>
            </a:r>
            <a:r>
              <a:rPr lang="en-US" b="1" dirty="0" err="1" smtClean="0">
                <a:solidFill>
                  <a:srgbClr val="FF0000"/>
                </a:solidFill>
              </a:rPr>
              <a:t>prag</a:t>
            </a:r>
            <a:r>
              <a:rPr lang="en-US" b="1" dirty="0" smtClean="0">
                <a:solidFill>
                  <a:srgbClr val="FF0000"/>
                </a:solidFill>
              </a:rPr>
              <a:t> = threshold </a:t>
            </a:r>
            <a:r>
              <a:rPr lang="en-US" b="1" dirty="0" err="1" smtClean="0">
                <a:solidFill>
                  <a:srgbClr val="FF0000"/>
                </a:solidFill>
              </a:rPr>
              <a:t>pentru</a:t>
            </a:r>
            <a:r>
              <a:rPr lang="en-US" b="1" dirty="0" smtClean="0">
                <a:solidFill>
                  <a:srgbClr val="FF0000"/>
                </a:solidFill>
              </a:rPr>
              <a:t> a </a:t>
            </a:r>
            <a:r>
              <a:rPr lang="en-US" b="1" dirty="0" err="1" smtClean="0">
                <a:solidFill>
                  <a:srgbClr val="FF0000"/>
                </a:solidFill>
              </a:rPr>
              <a:t>obține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muchii</a:t>
            </a:r>
            <a:r>
              <a:rPr lang="en-US" b="1" dirty="0" smtClean="0">
                <a:solidFill>
                  <a:srgbClr val="FF0000"/>
                </a:solidFill>
              </a:rPr>
              <a:t> (</a:t>
            </a:r>
            <a:r>
              <a:rPr lang="en-US" b="1" dirty="0" err="1" smtClean="0">
                <a:solidFill>
                  <a:srgbClr val="FF0000"/>
                </a:solidFill>
              </a:rPr>
              <a:t>pixelii</a:t>
            </a:r>
            <a:r>
              <a:rPr lang="en-US" b="1" dirty="0" smtClean="0">
                <a:solidFill>
                  <a:srgbClr val="FF0000"/>
                </a:solidFill>
              </a:rPr>
              <a:t> din </a:t>
            </a:r>
            <a:r>
              <a:rPr lang="en-US" b="1" dirty="0" err="1" smtClean="0">
                <a:solidFill>
                  <a:srgbClr val="FF0000"/>
                </a:solidFill>
              </a:rPr>
              <a:t>muchie</a:t>
            </a:r>
            <a:r>
              <a:rPr lang="en-US" b="1" dirty="0" smtClean="0">
                <a:solidFill>
                  <a:srgbClr val="FF0000"/>
                </a:solidFill>
              </a:rPr>
              <a:t> = </a:t>
            </a:r>
            <a:r>
              <a:rPr lang="en-US" b="1" dirty="0" err="1" smtClean="0">
                <a:solidFill>
                  <a:srgbClr val="FF0000"/>
                </a:solidFill>
              </a:rPr>
              <a:t>edgels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Toți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pixelii</a:t>
            </a:r>
            <a:r>
              <a:rPr lang="en-US" b="1" dirty="0" smtClean="0">
                <a:solidFill>
                  <a:srgbClr val="FF0000"/>
                </a:solidFill>
              </a:rPr>
              <a:t> cu gradient &gt; </a:t>
            </a:r>
            <a:r>
              <a:rPr lang="en-US" b="1" dirty="0" err="1" smtClean="0">
                <a:solidFill>
                  <a:srgbClr val="FF0000"/>
                </a:solidFill>
              </a:rPr>
              <a:t>prag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devin</a:t>
            </a:r>
            <a:r>
              <a:rPr lang="en-US" b="1" dirty="0" smtClean="0">
                <a:solidFill>
                  <a:srgbClr val="FF0000"/>
                </a:solidFill>
              </a:rPr>
              <a:t> 1 (</a:t>
            </a:r>
            <a:r>
              <a:rPr lang="en-US" b="1" dirty="0" err="1" smtClean="0">
                <a:solidFill>
                  <a:srgbClr val="FF0000"/>
                </a:solidFill>
              </a:rPr>
              <a:t>edgels</a:t>
            </a:r>
            <a:r>
              <a:rPr lang="en-US" b="1" dirty="0" smtClean="0">
                <a:solidFill>
                  <a:srgbClr val="FF0000"/>
                </a:solidFill>
              </a:rPr>
              <a:t> – parte din </a:t>
            </a:r>
            <a:r>
              <a:rPr lang="en-US" b="1" dirty="0" err="1" smtClean="0">
                <a:solidFill>
                  <a:srgbClr val="FF0000"/>
                </a:solidFill>
              </a:rPr>
              <a:t>muchie</a:t>
            </a:r>
            <a:r>
              <a:rPr lang="en-US" b="1" dirty="0" smtClean="0">
                <a:solidFill>
                  <a:srgbClr val="FF0000"/>
                </a:solidFill>
              </a:rPr>
              <a:t>), </a:t>
            </a:r>
            <a:r>
              <a:rPr lang="en-US" b="1" dirty="0" err="1" smtClean="0">
                <a:solidFill>
                  <a:srgbClr val="FF0000"/>
                </a:solidFill>
              </a:rPr>
              <a:t>restul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devin</a:t>
            </a:r>
            <a:r>
              <a:rPr lang="en-US" b="1" dirty="0" smtClean="0">
                <a:solidFill>
                  <a:srgbClr val="FF0000"/>
                </a:solidFill>
              </a:rPr>
              <a:t> 0.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71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Obținerea</a:t>
            </a:r>
            <a:r>
              <a:rPr lang="en-US" dirty="0" smtClean="0"/>
              <a:t> </a:t>
            </a:r>
            <a:r>
              <a:rPr lang="en-US" dirty="0" err="1" smtClean="0"/>
              <a:t>filtrului</a:t>
            </a:r>
            <a:r>
              <a:rPr lang="en-US" dirty="0" smtClean="0"/>
              <a:t> </a:t>
            </a:r>
            <a:r>
              <a:rPr lang="en-US" dirty="0" err="1" smtClean="0"/>
              <a:t>Laplacian</a:t>
            </a:r>
            <a:endParaRPr lang="en-US" dirty="0" smtClean="0"/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081461" y="2514600"/>
            <a:ext cx="9930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imagine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00405" y="2254250"/>
            <a:ext cx="2743205" cy="2725738"/>
            <a:chOff x="2016" y="1420"/>
            <a:chExt cx="1728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2085" y="1420"/>
              <a:ext cx="157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uncția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de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intensitate</a:t>
              </a: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/>
              </a:r>
              <a:b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(de-a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lungul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liniei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roşii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)</a:t>
              </a:r>
              <a:endParaRPr lang="en-US" kern="120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5" y="2290768"/>
            <a:ext cx="2743202" cy="2689230"/>
            <a:chOff x="3888" y="1443"/>
            <a:chExt cx="1728" cy="1694"/>
          </a:xfrm>
        </p:grpSpPr>
        <p:sp>
          <p:nvSpPr>
            <p:cNvPr id="110606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10609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0610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4171" y="1443"/>
              <a:ext cx="113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erivata</a:t>
              </a: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funcției</a:t>
              </a: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 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intensitate</a:t>
              </a:r>
              <a:endParaRPr lang="en-US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5940433" y="3276601"/>
            <a:ext cx="3187706" cy="3205163"/>
            <a:chOff x="3742" y="2064"/>
            <a:chExt cx="2008" cy="2019"/>
          </a:xfrm>
        </p:grpSpPr>
        <p:sp>
          <p:nvSpPr>
            <p:cNvPr id="110603" name="Line 19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4" name="Line 20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5" name="Text Box 21"/>
            <p:cNvSpPr txBox="1">
              <a:spLocks noChangeArrowheads="1"/>
            </p:cNvSpPr>
            <p:nvPr/>
          </p:nvSpPr>
          <p:spPr bwMode="auto">
            <a:xfrm>
              <a:off x="3742" y="3676"/>
              <a:ext cx="2008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uchiile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corespund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punctelor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de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extrem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ale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derivatei</a:t>
              </a:r>
              <a:endPara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814070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 </a:t>
            </a:r>
            <a:r>
              <a:rPr lang="en-US" sz="2800" dirty="0" err="1">
                <a:solidFill>
                  <a:srgbClr val="000000"/>
                </a:solidFill>
                <a:latin typeface="Arial" pitchFamily="34" charset="0"/>
              </a:rPr>
              <a:t>m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uchie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este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locul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în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care se produce o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schimbare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bruscă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a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funcției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de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intensitate</a:t>
            </a:r>
            <a:endParaRPr lang="en-US" sz="28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841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Efectul</a:t>
            </a:r>
            <a:r>
              <a:rPr lang="en-US" dirty="0" smtClean="0"/>
              <a:t> </a:t>
            </a:r>
            <a:r>
              <a:rPr lang="en-US" dirty="0" err="1" smtClean="0"/>
              <a:t>zgomotului</a:t>
            </a:r>
            <a:r>
              <a:rPr lang="en-US" dirty="0" smtClean="0"/>
              <a:t> – 1D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055510"/>
            <a:ext cx="7772400" cy="9144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Tx/>
              <a:buNone/>
            </a:pPr>
            <a:r>
              <a:rPr lang="en-US" dirty="0" err="1" smtClean="0"/>
              <a:t>Considerăm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linia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roşie</a:t>
            </a:r>
            <a:r>
              <a:rPr lang="en-US" dirty="0" smtClean="0">
                <a:solidFill>
                  <a:srgbClr val="FF0000"/>
                </a:solidFill>
              </a:rPr>
              <a:t> a </a:t>
            </a:r>
            <a:r>
              <a:rPr lang="en-US" dirty="0" err="1" smtClean="0">
                <a:solidFill>
                  <a:srgbClr val="FF0000"/>
                </a:solidFill>
              </a:rPr>
              <a:t>imaginii</a:t>
            </a:r>
            <a:endParaRPr lang="en-US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dirty="0" err="1"/>
              <a:t>p</a:t>
            </a:r>
            <a:r>
              <a:rPr lang="en-US" dirty="0" err="1" smtClean="0"/>
              <a:t>lotăm</a:t>
            </a:r>
            <a:r>
              <a:rPr lang="en-US" dirty="0" smtClean="0"/>
              <a:t> </a:t>
            </a:r>
            <a:r>
              <a:rPr lang="en-US" dirty="0" err="1" smtClean="0"/>
              <a:t>intensitatea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funcție</a:t>
            </a:r>
            <a:r>
              <a:rPr lang="en-US" dirty="0" smtClean="0"/>
              <a:t> de </a:t>
            </a:r>
            <a:r>
              <a:rPr lang="en-US" dirty="0" err="1" smtClean="0"/>
              <a:t>poziție</a:t>
            </a:r>
            <a:endParaRPr lang="en-US" dirty="0" smtClean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31196"/>
              </p:ext>
            </p:extLst>
          </p:nvPr>
        </p:nvGraphicFramePr>
        <p:xfrm>
          <a:off x="3133004" y="1944132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50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004" y="1944132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281596"/>
              </p:ext>
            </p:extLst>
          </p:nvPr>
        </p:nvGraphicFramePr>
        <p:xfrm>
          <a:off x="3037754" y="4065032"/>
          <a:ext cx="503713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51" name="Photo Editor Photo" r:id="rId8" imgW="5915851" imgH="2029108" progId="">
                  <p:embed/>
                </p:oleObj>
              </mc:Choice>
              <mc:Fallback>
                <p:oleObj name="Photo Editor Photo" r:id="rId8" imgW="5915851" imgH="202910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7754" y="4065032"/>
                        <a:ext cx="503713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05446" y="2681426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70425" y="4611132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685800" y="60960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Unde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 </a:t>
            </a: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este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 </a:t>
            </a: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muchia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?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7757" y="2033607"/>
            <a:ext cx="1874813" cy="1780125"/>
            <a:chOff x="267757" y="2280525"/>
            <a:chExt cx="1874813" cy="1780125"/>
          </a:xfrm>
        </p:grpSpPr>
        <p:pic>
          <p:nvPicPr>
            <p:cNvPr id="3" name="Picture 2" descr="Screen shot 2014-10-03 at 11.39.24 AM.png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7757" y="2280525"/>
              <a:ext cx="1874813" cy="1780125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389583" y="3130501"/>
              <a:ext cx="1603376" cy="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68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685800" y="6324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Unde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 </a:t>
            </a: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este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 </a:t>
            </a: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muchia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?  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865" y="0"/>
            <a:ext cx="8914935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400" dirty="0" err="1" smtClean="0"/>
              <a:t>Soluție</a:t>
            </a:r>
            <a:r>
              <a:rPr lang="en-US" sz="3400" dirty="0" smtClean="0"/>
              <a:t>:  </a:t>
            </a:r>
            <a:r>
              <a:rPr lang="en-US" sz="3400" dirty="0" err="1" smtClean="0"/>
              <a:t>blurăm</a:t>
            </a:r>
            <a:r>
              <a:rPr lang="en-US" sz="3400" dirty="0" smtClean="0"/>
              <a:t> cu un </a:t>
            </a:r>
            <a:r>
              <a:rPr lang="en-US" sz="3400" dirty="0" err="1" smtClean="0"/>
              <a:t>filtru</a:t>
            </a:r>
            <a:r>
              <a:rPr lang="en-US" sz="3400" dirty="0" smtClean="0"/>
              <a:t> Gaussian – 1D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531031"/>
              </p:ext>
            </p:extLst>
          </p:nvPr>
        </p:nvGraphicFramePr>
        <p:xfrm>
          <a:off x="2237182" y="920332"/>
          <a:ext cx="6418262" cy="528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39" name="Photo Editor Photo" r:id="rId10" imgW="6419048" imgH="5285714" progId="">
                  <p:embed/>
                </p:oleObj>
              </mc:Choice>
              <mc:Fallback>
                <p:oleObj name="Photo Editor Photo" r:id="rId10" imgW="6419048" imgH="528571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182" y="920332"/>
                        <a:ext cx="6418262" cy="528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7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66800" y="4027488"/>
            <a:ext cx="68580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775" y="5180013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333500" y="1601788"/>
            <a:ext cx="17303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328738" y="2840038"/>
            <a:ext cx="1730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816255" y="6206945"/>
            <a:ext cx="4330974" cy="739260"/>
            <a:chOff x="2373" y="4011"/>
            <a:chExt cx="1728" cy="288"/>
          </a:xfrm>
        </p:grpSpPr>
        <p:pic>
          <p:nvPicPr>
            <p:cNvPr id="8202" name="Picture 10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255" y="4052"/>
              <a:ext cx="554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2373" y="4011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/>
                </a:rPr>
                <a:t>Căutăm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/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  <a:latin typeface="Arial" pitchFamily="34" charset="0"/>
                  <a:cs typeface="Arial"/>
                </a:rPr>
                <a:t>punctele</a:t>
              </a:r>
              <a:r>
                <a:rPr lang="en-US" dirty="0" smtClean="0">
                  <a:solidFill>
                    <a:srgbClr val="FF0000"/>
                  </a:solidFill>
                  <a:latin typeface="Arial" pitchFamily="34" charset="0"/>
                  <a:cs typeface="Arial"/>
                </a:rPr>
                <a:t> de </a:t>
              </a: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FF0000"/>
                  </a:solidFill>
                  <a:latin typeface="Arial" pitchFamily="34" charset="0"/>
                  <a:cs typeface="Arial"/>
                </a:rPr>
                <a:t>maxim local </a:t>
              </a:r>
              <a:r>
                <a:rPr lang="en-US" dirty="0" err="1" smtClean="0">
                  <a:solidFill>
                    <a:srgbClr val="FF0000"/>
                  </a:solidFill>
                  <a:latin typeface="Arial" pitchFamily="34" charset="0"/>
                  <a:cs typeface="Arial"/>
                </a:rPr>
                <a:t>în</a:t>
              </a:r>
              <a:endParaRPr lang="en-US" i="1" kern="1200" dirty="0">
                <a:solidFill>
                  <a:srgbClr val="FF0000"/>
                </a:solidFill>
                <a:latin typeface="Arial" pitchFamily="34" charset="0"/>
                <a:cs typeface="Arial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362200" y="3429000"/>
            <a:ext cx="6324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5006" y="3657600"/>
            <a:ext cx="8686800" cy="1327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1816078" y="1616810"/>
            <a:ext cx="112879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semnal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1826907" y="2758338"/>
            <a:ext cx="112879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  <a:r>
              <a:rPr lang="en-US" dirty="0" smtClean="0"/>
              <a:t>ernel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1752224" y="5224292"/>
            <a:ext cx="127815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derivata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5800" y="4705485"/>
            <a:ext cx="8686800" cy="149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1751315" y="3946134"/>
            <a:ext cx="127815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convoluție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995" y="2698934"/>
            <a:ext cx="1126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f</a:t>
            </a:r>
            <a:r>
              <a:rPr lang="en-US" sz="1400" dirty="0" err="1" smtClean="0"/>
              <a:t>iltru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 smtClean="0"/>
              <a:t>Gaussian</a:t>
            </a:r>
            <a:endParaRPr lang="en-US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6500457" y="6118740"/>
            <a:ext cx="2646185" cy="739260"/>
            <a:chOff x="6500457" y="6118740"/>
            <a:chExt cx="2646185" cy="739260"/>
          </a:xfrm>
        </p:grpSpPr>
        <p:pic>
          <p:nvPicPr>
            <p:cNvPr id="20" name="Picture 5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7663917" y="6260143"/>
              <a:ext cx="1482725" cy="53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6500457" y="6118740"/>
              <a:ext cx="1434663" cy="739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/>
                </a:rPr>
                <a:t>=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/>
                </a:rPr>
                <a:t>zerourile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/>
                </a:rPr>
                <a:t> </a:t>
              </a:r>
            </a:p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/>
                </a:rPr>
                <a:t>funcției</a:t>
              </a:r>
              <a:endParaRPr lang="en-US" i="1" kern="1200" dirty="0">
                <a:solidFill>
                  <a:srgbClr val="FF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88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13" grpId="0" animBg="1"/>
      <p:bldP spid="19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532063" y="1857375"/>
          <a:ext cx="5713412" cy="46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63" name="Photo Editor Photo" r:id="rId8" imgW="6001588" imgH="4847619" progId="">
                  <p:embed/>
                </p:oleObj>
              </mc:Choice>
              <mc:Fallback>
                <p:oleObj name="Photo Editor Photo" r:id="rId8" imgW="6001588" imgH="484761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713412" cy="461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526473" y="64366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/>
              <a:t>Proprietatea</a:t>
            </a:r>
            <a:r>
              <a:rPr lang="en-US" dirty="0" smtClean="0"/>
              <a:t> de </a:t>
            </a:r>
            <a:r>
              <a:rPr lang="en-US" dirty="0" err="1" smtClean="0"/>
              <a:t>diferențiabilitate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 err="1" smtClean="0"/>
              <a:t>convoluției</a:t>
            </a:r>
            <a:endParaRPr lang="en-US" dirty="0" smtClean="0"/>
          </a:p>
        </p:txBody>
      </p:sp>
      <p:pic>
        <p:nvPicPr>
          <p:cNvPr id="9221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75053" y="1480705"/>
            <a:ext cx="3222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3500" y="2590800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47763" y="3962400"/>
            <a:ext cx="541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2950" y="5486400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16200000">
            <a:off x="2063456" y="2515894"/>
            <a:ext cx="112879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semnal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2064365" y="3919554"/>
            <a:ext cx="112879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  <a:r>
              <a:rPr lang="en-US" dirty="0" smtClean="0"/>
              <a:t>ernel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87052" y="5449173"/>
            <a:ext cx="127815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convoluție</a:t>
            </a:r>
            <a:endParaRPr lang="en-US" dirty="0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52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</a:t>
            </a:r>
            <a:endParaRPr lang="en-US" dirty="0"/>
          </a:p>
        </p:txBody>
      </p:sp>
      <p:pic>
        <p:nvPicPr>
          <p:cNvPr id="17" name="Picture 16" descr="Screen shot 2014-10-22 at 12.0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30" y="1594815"/>
            <a:ext cx="2095970" cy="1724809"/>
          </a:xfrm>
          <a:prstGeom prst="rect">
            <a:avLst/>
          </a:prstGeom>
        </p:spPr>
      </p:pic>
      <p:pic>
        <p:nvPicPr>
          <p:cNvPr id="18" name="Picture 17" descr="Screen shot 2014-10-22 at 12.03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4" y="2078309"/>
            <a:ext cx="2197570" cy="2001358"/>
          </a:xfrm>
          <a:prstGeom prst="rect">
            <a:avLst/>
          </a:prstGeom>
        </p:spPr>
      </p:pic>
      <p:grpSp>
        <p:nvGrpSpPr>
          <p:cNvPr id="39" name="Group 16"/>
          <p:cNvGrpSpPr>
            <a:grpSpLocks/>
          </p:cNvGrpSpPr>
          <p:nvPr/>
        </p:nvGrpSpPr>
        <p:grpSpPr bwMode="auto">
          <a:xfrm>
            <a:off x="922338" y="2783583"/>
            <a:ext cx="1168400" cy="554037"/>
            <a:chOff x="336492" y="4999059"/>
            <a:chExt cx="1168400" cy="554038"/>
          </a:xfrm>
        </p:grpSpPr>
        <p:sp>
          <p:nvSpPr>
            <p:cNvPr id="40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41" name="Straight Connector 15"/>
            <p:cNvCxnSpPr>
              <a:cxnSpLocks noChangeShapeType="1"/>
              <a:stCxn id="40" idx="0"/>
              <a:endCxn id="40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50" y="3002124"/>
            <a:ext cx="304800" cy="3175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33" y="3002124"/>
            <a:ext cx="304800" cy="1270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7" y="3673267"/>
            <a:ext cx="419100" cy="406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59" y="3673267"/>
            <a:ext cx="228600" cy="3302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4" y="3651198"/>
            <a:ext cx="546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447716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/>
              <a:t>Laplacian-ul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funcții</a:t>
            </a:r>
            <a:r>
              <a:rPr lang="en-US" dirty="0" smtClean="0"/>
              <a:t> </a:t>
            </a:r>
            <a:r>
              <a:rPr lang="en-US" dirty="0" err="1" smtClean="0"/>
              <a:t>Gaussiene</a:t>
            </a:r>
            <a:r>
              <a:rPr lang="en-US" dirty="0" smtClean="0"/>
              <a:t> – 1D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66800"/>
            <a:ext cx="8001000" cy="5257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err="1" smtClean="0"/>
              <a:t>Considerăm</a:t>
            </a:r>
            <a:r>
              <a:rPr lang="en-US" dirty="0" smtClean="0"/>
              <a:t>  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532063" y="1447800"/>
          <a:ext cx="582295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87" name="Photo Editor Photo" r:id="rId9" imgW="6125430" imgH="4971429" progId="">
                  <p:embed/>
                </p:oleObj>
              </mc:Choice>
              <mc:Fallback>
                <p:oleObj name="Photo Editor Photo" r:id="rId9" imgW="6125430" imgH="497142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447800"/>
                        <a:ext cx="5822950" cy="4725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9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04088" y="1099705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33500" y="2181225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71563" y="3471863"/>
            <a:ext cx="6873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74688" y="50355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242802" y="3479800"/>
            <a:ext cx="2493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 dirty="0" err="1" smtClean="0">
                <a:solidFill>
                  <a:srgbClr val="FF0000"/>
                </a:solidFill>
                <a:latin typeface="Arial" pitchFamily="34" charset="0"/>
                <a:ea typeface="+mn-ea"/>
                <a:cs typeface="Arial"/>
              </a:rPr>
              <a:t>Operatorul</a:t>
            </a:r>
            <a:r>
              <a:rPr lang="en-US" b="1" kern="12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/>
              </a:rPr>
              <a:t> </a:t>
            </a:r>
            <a:r>
              <a:rPr lang="en-US" b="1" kern="1200" dirty="0" err="1" smtClean="0">
                <a:solidFill>
                  <a:srgbClr val="FF0000"/>
                </a:solidFill>
                <a:latin typeface="Arial" pitchFamily="34" charset="0"/>
                <a:ea typeface="+mn-ea"/>
                <a:cs typeface="Arial"/>
              </a:rPr>
              <a:t>Laplacian</a:t>
            </a:r>
            <a:endParaRPr lang="en-US" b="1" kern="1200" dirty="0">
              <a:solidFill>
                <a:srgbClr val="FF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685800" y="6324600"/>
            <a:ext cx="3082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Unde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 </a:t>
            </a: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este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 </a:t>
            </a: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muchia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?  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32491" name="Rectangle 11"/>
          <p:cNvSpPr>
            <a:spLocks noChangeArrowheads="1"/>
          </p:cNvSpPr>
          <p:nvPr/>
        </p:nvSpPr>
        <p:spPr bwMode="auto">
          <a:xfrm>
            <a:off x="3365368" y="6305926"/>
            <a:ext cx="4579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 smtClean="0">
                <a:solidFill>
                  <a:srgbClr val="FF0000"/>
                </a:solidFill>
                <a:latin typeface="Arial" pitchFamily="34" charset="0"/>
                <a:ea typeface="+mn-ea"/>
                <a:cs typeface="Arial"/>
              </a:rPr>
              <a:t>Zero-crossing ale </a:t>
            </a:r>
            <a:r>
              <a:rPr lang="en-US" kern="1200" dirty="0" err="1" smtClean="0">
                <a:solidFill>
                  <a:srgbClr val="FF0000"/>
                </a:solidFill>
                <a:latin typeface="Arial" pitchFamily="34" charset="0"/>
                <a:ea typeface="+mn-ea"/>
                <a:cs typeface="Arial"/>
              </a:rPr>
              <a:t>func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/>
              </a:rPr>
              <a:t>ț</a:t>
            </a:r>
            <a:r>
              <a:rPr lang="en-US" kern="1200" dirty="0" err="1" smtClean="0">
                <a:solidFill>
                  <a:srgbClr val="FF0000"/>
                </a:solidFill>
                <a:latin typeface="Arial" pitchFamily="34" charset="0"/>
                <a:ea typeface="+mn-ea"/>
                <a:cs typeface="Arial"/>
              </a:rPr>
              <a:t>iei</a:t>
            </a:r>
            <a:endParaRPr lang="en-US" i="1" kern="1200" dirty="0">
              <a:solidFill>
                <a:srgbClr val="FF0000"/>
              </a:solidFill>
              <a:latin typeface="Arial" pitchFamily="34" charset="0"/>
              <a:ea typeface="+mn-ea"/>
              <a:cs typeface="Arial"/>
            </a:endParaRPr>
          </a:p>
        </p:txBody>
      </p:sp>
      <p:pic>
        <p:nvPicPr>
          <p:cNvPr id="13" name="Picture 8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89061" y="62420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684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9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894967" y="2442084"/>
            <a:ext cx="6447486" cy="1677176"/>
            <a:chOff x="-49" y="1821"/>
            <a:chExt cx="3637" cy="997"/>
          </a:xfrm>
        </p:grpSpPr>
        <p:graphicFrame>
          <p:nvGraphicFramePr>
            <p:cNvPr id="10244" name="Object 4"/>
            <p:cNvGraphicFramePr>
              <a:graphicFrameLocks noChangeAspect="1"/>
            </p:cNvGraphicFramePr>
            <p:nvPr/>
          </p:nvGraphicFramePr>
          <p:xfrm>
            <a:off x="-49" y="1821"/>
            <a:ext cx="3351" cy="9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45" name="Equation" r:id="rId4" imgW="723600" imgH="215640" progId="Equation.3">
                    <p:embed/>
                  </p:oleObj>
                </mc:Choice>
                <mc:Fallback>
                  <p:oleObj name="Equation" r:id="rId4" imgW="72360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9" y="1821"/>
                          <a:ext cx="3351" cy="9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2" name="Rectangle 8"/>
            <p:cNvSpPr>
              <a:spLocks noChangeArrowheads="1"/>
            </p:cNvSpPr>
            <p:nvPr/>
          </p:nvSpPr>
          <p:spPr bwMode="auto">
            <a:xfrm>
              <a:off x="253" y="1866"/>
              <a:ext cx="3335" cy="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0.0030    0.0133    0.0219    0.0133    0.0030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0.0219    0.0983    0.1621    0.0983    0.0219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0.0030    0.0133    0.0219    0.0133    0.0030</a:t>
              </a:r>
            </a:p>
          </p:txBody>
        </p:sp>
      </p:grpSp>
      <p:sp>
        <p:nvSpPr>
          <p:cNvPr id="10250" name="Line 9"/>
          <p:cNvSpPr>
            <a:spLocks noChangeShapeType="1"/>
          </p:cNvSpPr>
          <p:nvPr/>
        </p:nvSpPr>
        <p:spPr bwMode="auto">
          <a:xfrm flipH="1">
            <a:off x="2738604" y="1901015"/>
            <a:ext cx="2589360" cy="5410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51" name="Line 10"/>
          <p:cNvSpPr>
            <a:spLocks noChangeShapeType="1"/>
          </p:cNvSpPr>
          <p:nvPr/>
        </p:nvSpPr>
        <p:spPr bwMode="auto">
          <a:xfrm>
            <a:off x="6551360" y="2040033"/>
            <a:ext cx="0" cy="47775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Derivata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filtrelor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Gaussiane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- 2D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05" y="2869423"/>
            <a:ext cx="304800" cy="317500"/>
          </a:xfrm>
          <a:prstGeom prst="rect">
            <a:avLst/>
          </a:prstGeom>
        </p:spPr>
      </p:pic>
      <p:pic>
        <p:nvPicPr>
          <p:cNvPr id="8" name="Picture 7" descr="fig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81" y="4019171"/>
            <a:ext cx="2652575" cy="1989431"/>
          </a:xfrm>
          <a:prstGeom prst="rect">
            <a:avLst/>
          </a:prstGeom>
        </p:spPr>
      </p:pic>
      <p:pic>
        <p:nvPicPr>
          <p:cNvPr id="9" name="Picture 8" descr="fig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38" y="5815444"/>
            <a:ext cx="1473701" cy="110527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47" y="1252760"/>
            <a:ext cx="7215645" cy="620881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67" y="4900379"/>
            <a:ext cx="304800" cy="3175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92400" y="2442084"/>
            <a:ext cx="1408929" cy="1473200"/>
            <a:chOff x="-1388542" y="2323824"/>
            <a:chExt cx="1408929" cy="1473200"/>
          </a:xfrm>
        </p:grpSpPr>
        <p:grpSp>
          <p:nvGrpSpPr>
            <p:cNvPr id="35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3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0    0   0 0   -1   1  </a:t>
              </a:r>
            </a:p>
            <a:p>
              <a:r>
                <a:rPr lang="en-US" sz="2800" b="1" dirty="0" smtClean="0"/>
                <a:t>0    0   0</a:t>
              </a:r>
              <a:endParaRPr lang="en-US" sz="28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96721" y="4373604"/>
            <a:ext cx="1408929" cy="1473200"/>
            <a:chOff x="-1388542" y="2323824"/>
            <a:chExt cx="1408929" cy="1473200"/>
          </a:xfrm>
        </p:grpSpPr>
        <p:grpSp>
          <p:nvGrpSpPr>
            <p:cNvPr id="55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57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8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9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0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1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2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3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4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6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7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9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0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1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2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0    0   0 0   -1   1  </a:t>
              </a:r>
            </a:p>
            <a:p>
              <a:r>
                <a:rPr lang="en-US" sz="2800" b="1" dirty="0" smtClean="0"/>
                <a:t>0    0   0</a:t>
              </a:r>
              <a:endParaRPr lang="en-US" sz="28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709" y="1873285"/>
            <a:ext cx="186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f</a:t>
            </a:r>
            <a:r>
              <a:rPr lang="en-US" sz="1600" dirty="0" err="1" smtClean="0">
                <a:solidFill>
                  <a:srgbClr val="000000"/>
                </a:solidFill>
              </a:rPr>
              <a:t>iltru</a:t>
            </a:r>
            <a:r>
              <a:rPr lang="en-US" sz="1600" dirty="0" smtClean="0">
                <a:solidFill>
                  <a:srgbClr val="000000"/>
                </a:solidFill>
              </a:rPr>
              <a:t> de </a:t>
            </a:r>
            <a:r>
              <a:rPr lang="en-US" sz="1600" dirty="0" err="1" smtClean="0">
                <a:solidFill>
                  <a:srgbClr val="000000"/>
                </a:solidFill>
              </a:rPr>
              <a:t>derivare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95355" y="1855076"/>
            <a:ext cx="1784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f</a:t>
            </a:r>
            <a:r>
              <a:rPr lang="en-US" sz="1600" dirty="0" err="1" smtClean="0">
                <a:solidFill>
                  <a:srgbClr val="000000"/>
                </a:solidFill>
              </a:rPr>
              <a:t>iltru</a:t>
            </a:r>
            <a:r>
              <a:rPr lang="en-US" sz="1600" dirty="0" smtClean="0">
                <a:solidFill>
                  <a:srgbClr val="000000"/>
                </a:solidFill>
              </a:rPr>
              <a:t> Gaussian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869221" y="1853975"/>
            <a:ext cx="1681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imagine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33" y="5040329"/>
            <a:ext cx="304800" cy="127000"/>
          </a:xfrm>
          <a:prstGeom prst="rect">
            <a:avLst/>
          </a:prstGeom>
        </p:spPr>
      </p:pic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6551360" y="4412663"/>
            <a:ext cx="226161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86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animBg="1"/>
      <p:bldP spid="10251" grpId="0" animBg="1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431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Detectarea</a:t>
            </a:r>
            <a:r>
              <a:rPr lang="en-US" dirty="0" smtClean="0"/>
              <a:t> </a:t>
            </a:r>
            <a:r>
              <a:rPr lang="en-US" dirty="0" err="1" smtClean="0"/>
              <a:t>pietonilor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baza</a:t>
            </a:r>
            <a:r>
              <a:rPr lang="en-US" dirty="0" smtClean="0"/>
              <a:t> </a:t>
            </a:r>
            <a:r>
              <a:rPr lang="en-US" dirty="0" err="1" smtClean="0"/>
              <a:t>contururilor</a:t>
            </a:r>
            <a:r>
              <a:rPr lang="en-US" dirty="0" smtClean="0"/>
              <a:t> (</a:t>
            </a:r>
            <a:r>
              <a:rPr lang="en-US" dirty="0" err="1" smtClean="0"/>
              <a:t>cursul</a:t>
            </a:r>
            <a:r>
              <a:rPr lang="en-US" dirty="0" smtClean="0"/>
              <a:t> </a:t>
            </a:r>
            <a:r>
              <a:rPr lang="en-US" dirty="0" err="1" smtClean="0"/>
              <a:t>următor</a:t>
            </a:r>
            <a:r>
              <a:rPr lang="en-US" dirty="0" smtClean="0"/>
              <a:t>)</a:t>
            </a:r>
          </a:p>
        </p:txBody>
      </p:sp>
      <p:pic>
        <p:nvPicPr>
          <p:cNvPr id="6" name="592-3_lowdat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6269" y="2443807"/>
            <a:ext cx="3550526" cy="236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</a:t>
            </a:r>
            <a:endParaRPr lang="en-US" dirty="0"/>
          </a:p>
        </p:txBody>
      </p:sp>
      <p:pic>
        <p:nvPicPr>
          <p:cNvPr id="17" name="Picture 16" descr="Screen shot 2014-10-22 at 12.0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30" y="1594815"/>
            <a:ext cx="2095970" cy="1724809"/>
          </a:xfrm>
          <a:prstGeom prst="rect">
            <a:avLst/>
          </a:prstGeom>
        </p:spPr>
      </p:pic>
      <p:pic>
        <p:nvPicPr>
          <p:cNvPr id="18" name="Picture 17" descr="Screen shot 2014-10-22 at 12.03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4" y="2078309"/>
            <a:ext cx="2197570" cy="2001358"/>
          </a:xfrm>
          <a:prstGeom prst="rect">
            <a:avLst/>
          </a:prstGeom>
        </p:spPr>
      </p:pic>
      <p:grpSp>
        <p:nvGrpSpPr>
          <p:cNvPr id="39" name="Group 16"/>
          <p:cNvGrpSpPr>
            <a:grpSpLocks/>
          </p:cNvGrpSpPr>
          <p:nvPr/>
        </p:nvGrpSpPr>
        <p:grpSpPr bwMode="auto">
          <a:xfrm>
            <a:off x="922338" y="2783583"/>
            <a:ext cx="1168400" cy="554037"/>
            <a:chOff x="336492" y="4999059"/>
            <a:chExt cx="1168400" cy="554038"/>
          </a:xfrm>
        </p:grpSpPr>
        <p:sp>
          <p:nvSpPr>
            <p:cNvPr id="40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41" name="Straight Connector 15"/>
            <p:cNvCxnSpPr>
              <a:cxnSpLocks noChangeShapeType="1"/>
              <a:stCxn id="40" idx="0"/>
              <a:endCxn id="40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50" y="3002124"/>
            <a:ext cx="304800" cy="3175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333" y="3002124"/>
            <a:ext cx="304800" cy="1270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7" y="3673267"/>
            <a:ext cx="419100" cy="406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59" y="3673267"/>
            <a:ext cx="228600" cy="3302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14" y="3651198"/>
            <a:ext cx="546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7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894967" y="2442084"/>
            <a:ext cx="6447486" cy="1677176"/>
            <a:chOff x="-49" y="1821"/>
            <a:chExt cx="3637" cy="997"/>
          </a:xfrm>
        </p:grpSpPr>
        <p:graphicFrame>
          <p:nvGraphicFramePr>
            <p:cNvPr id="10244" name="Object 4"/>
            <p:cNvGraphicFramePr>
              <a:graphicFrameLocks noChangeAspect="1"/>
            </p:cNvGraphicFramePr>
            <p:nvPr/>
          </p:nvGraphicFramePr>
          <p:xfrm>
            <a:off x="-49" y="1821"/>
            <a:ext cx="3351" cy="9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69" name="Equation" r:id="rId4" imgW="723600" imgH="215640" progId="Equation.3">
                    <p:embed/>
                  </p:oleObj>
                </mc:Choice>
                <mc:Fallback>
                  <p:oleObj name="Equation" r:id="rId4" imgW="72360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9" y="1821"/>
                          <a:ext cx="3351" cy="9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2" name="Rectangle 8"/>
            <p:cNvSpPr>
              <a:spLocks noChangeArrowheads="1"/>
            </p:cNvSpPr>
            <p:nvPr/>
          </p:nvSpPr>
          <p:spPr bwMode="auto">
            <a:xfrm>
              <a:off x="253" y="1866"/>
              <a:ext cx="3335" cy="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0.0030    0.0133    0.0219    0.0133    0.0030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0.0219    0.0983    0.1621    0.0983    0.0219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0.0030    0.0133    0.0219    0.0133    0.0030</a:t>
              </a:r>
            </a:p>
          </p:txBody>
        </p:sp>
      </p:grpSp>
      <p:sp>
        <p:nvSpPr>
          <p:cNvPr id="10250" name="Line 9"/>
          <p:cNvSpPr>
            <a:spLocks noChangeShapeType="1"/>
          </p:cNvSpPr>
          <p:nvPr/>
        </p:nvSpPr>
        <p:spPr bwMode="auto">
          <a:xfrm flipH="1">
            <a:off x="2738604" y="1901015"/>
            <a:ext cx="2589360" cy="5410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51" name="Line 10"/>
          <p:cNvSpPr>
            <a:spLocks noChangeShapeType="1"/>
          </p:cNvSpPr>
          <p:nvPr/>
        </p:nvSpPr>
        <p:spPr bwMode="auto">
          <a:xfrm>
            <a:off x="6551360" y="2040033"/>
            <a:ext cx="0" cy="47775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Derivata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filtrelor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Gaussiane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- 2D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05" y="2869423"/>
            <a:ext cx="304800" cy="317500"/>
          </a:xfrm>
          <a:prstGeom prst="rect">
            <a:avLst/>
          </a:prstGeom>
        </p:spPr>
      </p:pic>
      <p:pic>
        <p:nvPicPr>
          <p:cNvPr id="8" name="Picture 7" descr="fig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81" y="4019171"/>
            <a:ext cx="2652575" cy="1989431"/>
          </a:xfrm>
          <a:prstGeom prst="rect">
            <a:avLst/>
          </a:prstGeom>
        </p:spPr>
      </p:pic>
      <p:pic>
        <p:nvPicPr>
          <p:cNvPr id="9" name="Picture 8" descr="fig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38" y="5815444"/>
            <a:ext cx="1473701" cy="110527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47" y="1252760"/>
            <a:ext cx="7215645" cy="620881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67" y="4900379"/>
            <a:ext cx="304800" cy="3175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92400" y="2442084"/>
            <a:ext cx="1408929" cy="1473200"/>
            <a:chOff x="-1388542" y="2323824"/>
            <a:chExt cx="1408929" cy="1473200"/>
          </a:xfrm>
        </p:grpSpPr>
        <p:grpSp>
          <p:nvGrpSpPr>
            <p:cNvPr id="35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3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0    0   0 0   -1   1  </a:t>
              </a:r>
            </a:p>
            <a:p>
              <a:r>
                <a:rPr lang="en-US" sz="2800" b="1" dirty="0" smtClean="0"/>
                <a:t>0    0   0</a:t>
              </a:r>
              <a:endParaRPr lang="en-US" sz="28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96721" y="4373604"/>
            <a:ext cx="1408929" cy="1473200"/>
            <a:chOff x="-1388542" y="2323824"/>
            <a:chExt cx="1408929" cy="1473200"/>
          </a:xfrm>
        </p:grpSpPr>
        <p:grpSp>
          <p:nvGrpSpPr>
            <p:cNvPr id="55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57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8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9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0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1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2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3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4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6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7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9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0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1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2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0    0   0 0   -1   1  </a:t>
              </a:r>
            </a:p>
            <a:p>
              <a:r>
                <a:rPr lang="en-US" sz="2800" b="1" dirty="0" smtClean="0"/>
                <a:t>0    0   0</a:t>
              </a:r>
              <a:endParaRPr lang="en-US" sz="28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709" y="1873285"/>
            <a:ext cx="186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f</a:t>
            </a:r>
            <a:r>
              <a:rPr lang="en-US" sz="1600" dirty="0" err="1" smtClean="0">
                <a:solidFill>
                  <a:srgbClr val="000000"/>
                </a:solidFill>
              </a:rPr>
              <a:t>iltru</a:t>
            </a:r>
            <a:r>
              <a:rPr lang="en-US" sz="1600" dirty="0" smtClean="0">
                <a:solidFill>
                  <a:srgbClr val="000000"/>
                </a:solidFill>
              </a:rPr>
              <a:t> de </a:t>
            </a:r>
            <a:r>
              <a:rPr lang="en-US" sz="1600" dirty="0" err="1" smtClean="0">
                <a:solidFill>
                  <a:srgbClr val="000000"/>
                </a:solidFill>
              </a:rPr>
              <a:t>derivare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595355" y="1855076"/>
            <a:ext cx="1784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</a:rPr>
              <a:t>f</a:t>
            </a:r>
            <a:r>
              <a:rPr lang="en-US" sz="1600" dirty="0" err="1" smtClean="0">
                <a:solidFill>
                  <a:srgbClr val="000000"/>
                </a:solidFill>
              </a:rPr>
              <a:t>iltru</a:t>
            </a:r>
            <a:r>
              <a:rPr lang="en-US" sz="1600" dirty="0" smtClean="0">
                <a:solidFill>
                  <a:srgbClr val="000000"/>
                </a:solidFill>
              </a:rPr>
              <a:t> Gaussian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869221" y="1853975"/>
            <a:ext cx="1681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imagine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33" y="5040329"/>
            <a:ext cx="304800" cy="127000"/>
          </a:xfrm>
          <a:prstGeom prst="rect">
            <a:avLst/>
          </a:prstGeom>
        </p:spPr>
      </p:pic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6551360" y="4412663"/>
            <a:ext cx="226161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pic>
        <p:nvPicPr>
          <p:cNvPr id="74" name="Picture 73" descr="fig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15" y="4166299"/>
            <a:ext cx="2484460" cy="1863345"/>
          </a:xfrm>
          <a:prstGeom prst="rect">
            <a:avLst/>
          </a:prstGeom>
        </p:spPr>
      </p:pic>
      <p:pic>
        <p:nvPicPr>
          <p:cNvPr id="78" name="Picture 77" descr="fig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45" y="5846804"/>
            <a:ext cx="1473702" cy="110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1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894967" y="2442084"/>
            <a:ext cx="6447486" cy="1677176"/>
            <a:chOff x="-49" y="1821"/>
            <a:chExt cx="3637" cy="997"/>
          </a:xfrm>
        </p:grpSpPr>
        <p:graphicFrame>
          <p:nvGraphicFramePr>
            <p:cNvPr id="10244" name="Object 4"/>
            <p:cNvGraphicFramePr>
              <a:graphicFrameLocks noChangeAspect="1"/>
            </p:cNvGraphicFramePr>
            <p:nvPr/>
          </p:nvGraphicFramePr>
          <p:xfrm>
            <a:off x="-49" y="1821"/>
            <a:ext cx="3351" cy="9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693" name="Equation" r:id="rId4" imgW="723600" imgH="215640" progId="Equation.3">
                    <p:embed/>
                  </p:oleObj>
                </mc:Choice>
                <mc:Fallback>
                  <p:oleObj name="Equation" r:id="rId4" imgW="72360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9" y="1821"/>
                          <a:ext cx="3351" cy="9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2" name="Rectangle 8"/>
            <p:cNvSpPr>
              <a:spLocks noChangeArrowheads="1"/>
            </p:cNvSpPr>
            <p:nvPr/>
          </p:nvSpPr>
          <p:spPr bwMode="auto">
            <a:xfrm>
              <a:off x="253" y="1866"/>
              <a:ext cx="3335" cy="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0.0030    0.0133    0.0219    0.0133    0.0030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0.0219    0.0983    0.1621    0.0983    0.0219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0.0133    0.0596    0.0983    0.0596    0.0133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0.0030    0.0133    0.0219    0.0133    0.0030</a:t>
              </a:r>
            </a:p>
          </p:txBody>
        </p:sp>
      </p:grpSp>
      <p:sp>
        <p:nvSpPr>
          <p:cNvPr id="10250" name="Line 9"/>
          <p:cNvSpPr>
            <a:spLocks noChangeShapeType="1"/>
          </p:cNvSpPr>
          <p:nvPr/>
        </p:nvSpPr>
        <p:spPr bwMode="auto">
          <a:xfrm flipH="1">
            <a:off x="2463580" y="1873642"/>
            <a:ext cx="2913859" cy="64414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51" name="Line 10"/>
          <p:cNvSpPr>
            <a:spLocks noChangeShapeType="1"/>
          </p:cNvSpPr>
          <p:nvPr/>
        </p:nvSpPr>
        <p:spPr bwMode="auto">
          <a:xfrm>
            <a:off x="6551360" y="2040033"/>
            <a:ext cx="0" cy="47775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Derivata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filtrelor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Gaussiane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- 2D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05" y="2869423"/>
            <a:ext cx="304800" cy="317500"/>
          </a:xfrm>
          <a:prstGeom prst="rect">
            <a:avLst/>
          </a:prstGeom>
        </p:spPr>
      </p:pic>
      <p:pic>
        <p:nvPicPr>
          <p:cNvPr id="8" name="Picture 7" descr="fig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81" y="3956451"/>
            <a:ext cx="2652575" cy="1989431"/>
          </a:xfrm>
          <a:prstGeom prst="rect">
            <a:avLst/>
          </a:prstGeom>
        </p:spPr>
      </p:pic>
      <p:pic>
        <p:nvPicPr>
          <p:cNvPr id="9" name="Picture 8" descr="fig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48" y="5752724"/>
            <a:ext cx="1473701" cy="1105276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81" y="4788669"/>
            <a:ext cx="304800" cy="317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12" y="1262129"/>
            <a:ext cx="7240758" cy="64287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92400" y="2442084"/>
            <a:ext cx="1408929" cy="1473200"/>
            <a:chOff x="-1388542" y="2323824"/>
            <a:chExt cx="1408929" cy="1473200"/>
          </a:xfrm>
        </p:grpSpPr>
        <p:grpSp>
          <p:nvGrpSpPr>
            <p:cNvPr id="29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3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0    0   0 0   -1   0  </a:t>
              </a:r>
            </a:p>
            <a:p>
              <a:r>
                <a:rPr lang="en-US" sz="2800" b="1" dirty="0" smtClean="0"/>
                <a:t>0    1   0</a:t>
              </a:r>
              <a:endParaRPr lang="en-US" sz="28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96721" y="4373604"/>
            <a:ext cx="1408929" cy="1473200"/>
            <a:chOff x="-1388542" y="2323824"/>
            <a:chExt cx="1408929" cy="1473200"/>
          </a:xfrm>
        </p:grpSpPr>
        <p:grpSp>
          <p:nvGrpSpPr>
            <p:cNvPr id="49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5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9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0    0   0 0   -1   0  </a:t>
              </a:r>
            </a:p>
            <a:p>
              <a:r>
                <a:rPr lang="en-US" sz="2800" b="1" dirty="0" smtClean="0"/>
                <a:t>0    1   0</a:t>
              </a:r>
              <a:endParaRPr lang="en-US" sz="2800" b="1" dirty="0"/>
            </a:p>
          </p:txBody>
        </p: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33" y="5040329"/>
            <a:ext cx="304800" cy="127000"/>
          </a:xfrm>
          <a:prstGeom prst="rect">
            <a:avLst/>
          </a:prstGeom>
        </p:spPr>
      </p:pic>
      <p:pic>
        <p:nvPicPr>
          <p:cNvPr id="69" name="Picture 68" descr="fig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537" y="5779606"/>
            <a:ext cx="1458765" cy="1094074"/>
          </a:xfrm>
          <a:prstGeom prst="rect">
            <a:avLst/>
          </a:prstGeom>
        </p:spPr>
      </p:pic>
      <p:pic>
        <p:nvPicPr>
          <p:cNvPr id="70" name="Picture 69" descr="fig5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34" y="4241975"/>
            <a:ext cx="2367330" cy="17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animBg="1"/>
      <p:bldP spid="1025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9" y="710336"/>
            <a:ext cx="4732700" cy="3549525"/>
          </a:xfrm>
          <a:prstGeom prst="rect">
            <a:avLst/>
          </a:prstGeom>
        </p:spPr>
      </p:pic>
      <p:pic>
        <p:nvPicPr>
          <p:cNvPr id="11366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38283" y="4569518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7675" y="4569518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1" name="Text Box 8"/>
          <p:cNvSpPr txBox="1">
            <a:spLocks noChangeArrowheads="1"/>
          </p:cNvSpPr>
          <p:nvPr/>
        </p:nvSpPr>
        <p:spPr bwMode="auto">
          <a:xfrm>
            <a:off x="2007979" y="3997668"/>
            <a:ext cx="1573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400" b="1" i="1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irecția</a:t>
            </a:r>
            <a:r>
              <a:rPr lang="en-US" sz="2400" b="1" i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x</a:t>
            </a:r>
            <a:endParaRPr lang="en-US" sz="2400" b="1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3672" name="Text Box 9"/>
          <p:cNvSpPr txBox="1">
            <a:spLocks noChangeArrowheads="1"/>
          </p:cNvSpPr>
          <p:nvPr/>
        </p:nvSpPr>
        <p:spPr bwMode="auto">
          <a:xfrm>
            <a:off x="5570538" y="4029028"/>
            <a:ext cx="1573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400" b="1" i="1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irecția</a:t>
            </a:r>
            <a:r>
              <a:rPr lang="en-US" sz="2400" b="1" i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y</a:t>
            </a:r>
            <a:endParaRPr lang="en-US" sz="2400" b="1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3" name="Picture 12" descr="fig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35" y="927847"/>
            <a:ext cx="4239440" cy="3179581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09575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Derivata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filtrelor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Gaussiane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- 2D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519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>
            <a:normAutofit fontScale="90000"/>
          </a:bodyPr>
          <a:lstStyle/>
          <a:p>
            <a:pPr lvl="0" defTabSz="914400" eaLnBrk="0" fontAlgn="base" hangingPunct="0">
              <a:spcAft>
                <a:spcPct val="0"/>
              </a:spcAft>
              <a:defRPr/>
            </a:pPr>
            <a:r>
              <a:rPr lang="en-US" kern="0" dirty="0" err="1">
                <a:solidFill>
                  <a:srgbClr val="000000"/>
                </a:solidFill>
              </a:rPr>
              <a:t>Derivata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lang="en-US" kern="0" dirty="0" smtClean="0">
                <a:solidFill>
                  <a:srgbClr val="000000"/>
                </a:solidFill>
              </a:rPr>
              <a:t>a </a:t>
            </a:r>
            <a:r>
              <a:rPr lang="en-US" kern="0" dirty="0" err="1" smtClean="0">
                <a:solidFill>
                  <a:srgbClr val="000000"/>
                </a:solidFill>
              </a:rPr>
              <a:t>doua</a:t>
            </a:r>
            <a:r>
              <a:rPr lang="en-US" kern="0" dirty="0" smtClean="0">
                <a:solidFill>
                  <a:srgbClr val="000000"/>
                </a:solidFill>
              </a:rPr>
              <a:t> a </a:t>
            </a:r>
            <a:r>
              <a:rPr lang="en-US" kern="0" dirty="0" err="1" smtClean="0">
                <a:solidFill>
                  <a:srgbClr val="000000"/>
                </a:solidFill>
              </a:rPr>
              <a:t>filtrelor</a:t>
            </a:r>
            <a:r>
              <a:rPr lang="en-US" kern="0" dirty="0" smtClean="0">
                <a:solidFill>
                  <a:srgbClr val="000000"/>
                </a:solidFill>
              </a:rPr>
              <a:t> </a:t>
            </a:r>
            <a:r>
              <a:rPr lang="en-US" kern="0" dirty="0" err="1" smtClean="0">
                <a:solidFill>
                  <a:srgbClr val="000000"/>
                </a:solidFill>
              </a:rPr>
              <a:t>Gaussiane</a:t>
            </a:r>
            <a:endParaRPr lang="en-US" kern="0" dirty="0">
              <a:solidFill>
                <a:srgbClr val="000000"/>
              </a:solidFill>
            </a:endParaRPr>
          </a:p>
        </p:txBody>
      </p:sp>
      <p:pic>
        <p:nvPicPr>
          <p:cNvPr id="13" name="Picture 12" descr="fig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133" y="3923090"/>
            <a:ext cx="2420796" cy="181559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43" y="1934925"/>
            <a:ext cx="304800" cy="317500"/>
          </a:xfrm>
          <a:prstGeom prst="rect">
            <a:avLst/>
          </a:prstGeom>
        </p:spPr>
      </p:pic>
      <p:pic>
        <p:nvPicPr>
          <p:cNvPr id="2" name="Picture 1" descr="fig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73" y="3923090"/>
            <a:ext cx="2888611" cy="2166458"/>
          </a:xfrm>
          <a:prstGeom prst="rect">
            <a:avLst/>
          </a:prstGeom>
        </p:spPr>
      </p:pic>
      <p:pic>
        <p:nvPicPr>
          <p:cNvPr id="3" name="Picture 2" descr="fig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69" y="1099231"/>
            <a:ext cx="2888611" cy="2166458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77" y="4476992"/>
            <a:ext cx="304800" cy="3175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61" y="4580491"/>
            <a:ext cx="304800" cy="127000"/>
          </a:xfrm>
          <a:prstGeom prst="rect">
            <a:avLst/>
          </a:prstGeom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2991" y="3034856"/>
            <a:ext cx="1573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400" b="1" i="1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irecția</a:t>
            </a:r>
            <a:r>
              <a:rPr lang="en-US" sz="2400" b="1" i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x</a:t>
            </a:r>
            <a:endParaRPr lang="en-US" sz="2400" b="1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985648" y="5592025"/>
            <a:ext cx="1573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400" b="1" i="1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irecția</a:t>
            </a:r>
            <a:r>
              <a:rPr lang="en-US" sz="2400" b="1" i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y</a:t>
            </a:r>
            <a:endParaRPr lang="en-US" sz="2400" b="1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62" y="5786932"/>
            <a:ext cx="429827" cy="829666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99" y="5786932"/>
            <a:ext cx="572109" cy="858164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82" y="3004360"/>
            <a:ext cx="564108" cy="787806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860224" y="1417845"/>
            <a:ext cx="1408929" cy="1473200"/>
            <a:chOff x="-1388542" y="2323824"/>
            <a:chExt cx="1408929" cy="1473200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3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4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5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0    0   0 0   -1   1  </a:t>
              </a:r>
            </a:p>
            <a:p>
              <a:r>
                <a:rPr lang="en-US" sz="2800" b="1" dirty="0" smtClean="0"/>
                <a:t>0    0   0</a:t>
              </a:r>
              <a:endParaRPr lang="en-US" sz="2800" b="1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12399" y="4122724"/>
            <a:ext cx="1408929" cy="1473200"/>
            <a:chOff x="-1388542" y="2323824"/>
            <a:chExt cx="1408929" cy="1473200"/>
          </a:xfrm>
        </p:grpSpPr>
        <p:grpSp>
          <p:nvGrpSpPr>
            <p:cNvPr id="54" name="Group 5"/>
            <p:cNvGrpSpPr>
              <a:grpSpLocks/>
            </p:cNvGrpSpPr>
            <p:nvPr/>
          </p:nvGrpSpPr>
          <p:grpSpPr bwMode="auto">
            <a:xfrm>
              <a:off x="-1388542" y="2323824"/>
              <a:ext cx="1408929" cy="1473200"/>
              <a:chOff x="144" y="144"/>
              <a:chExt cx="1152" cy="1136"/>
            </a:xfrm>
          </p:grpSpPr>
          <p:sp>
            <p:nvSpPr>
              <p:cNvPr id="5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4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-1377535" y="2327106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0    0   0 0   -1   0  </a:t>
              </a:r>
            </a:p>
            <a:p>
              <a:r>
                <a:rPr lang="en-US" sz="2800" b="1" dirty="0" smtClean="0"/>
                <a:t>0    1   0</a:t>
              </a:r>
              <a:endParaRPr lang="en-US" sz="2800" b="1" dirty="0"/>
            </a:p>
          </p:txBody>
        </p:sp>
      </p:grpSp>
      <p:pic>
        <p:nvPicPr>
          <p:cNvPr id="73" name="Picture 72" descr="fig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52" y="1247818"/>
            <a:ext cx="2484460" cy="1863345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20" y="2961588"/>
            <a:ext cx="427822" cy="7661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61" y="2062741"/>
            <a:ext cx="304800" cy="127000"/>
          </a:xfrm>
          <a:prstGeom prst="rect">
            <a:avLst/>
          </a:prstGeom>
        </p:spPr>
      </p:pic>
      <p:sp>
        <p:nvSpPr>
          <p:cNvPr id="7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7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17" y="3234442"/>
            <a:ext cx="2888611" cy="2166458"/>
          </a:xfrm>
          <a:prstGeom prst="rect">
            <a:avLst/>
          </a:prstGeom>
        </p:spPr>
      </p:pic>
      <p:pic>
        <p:nvPicPr>
          <p:cNvPr id="3" name="Picture 2" descr="fig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862"/>
            <a:ext cx="2888611" cy="2166458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8" y="1372026"/>
            <a:ext cx="4175185" cy="1270074"/>
          </a:xfrm>
          <a:prstGeom prst="rect">
            <a:avLst/>
          </a:prstGeom>
        </p:spPr>
      </p:pic>
      <p:sp>
        <p:nvSpPr>
          <p:cNvPr id="28" name="Line 9"/>
          <p:cNvSpPr>
            <a:spLocks noChangeShapeType="1"/>
          </p:cNvSpPr>
          <p:nvPr/>
        </p:nvSpPr>
        <p:spPr bwMode="auto">
          <a:xfrm flipH="1">
            <a:off x="2245825" y="2673460"/>
            <a:ext cx="368426" cy="8187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4087492" y="2558009"/>
            <a:ext cx="349288" cy="8074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11" y="4000171"/>
            <a:ext cx="304800" cy="3175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79" y="4160879"/>
            <a:ext cx="304800" cy="127000"/>
          </a:xfrm>
          <a:prstGeom prst="rect">
            <a:avLst/>
          </a:prstGeom>
        </p:spPr>
      </p:pic>
      <p:pic>
        <p:nvPicPr>
          <p:cNvPr id="10" name="Picture 9" descr="fig1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96" y="5209292"/>
            <a:ext cx="1947080" cy="1460310"/>
          </a:xfrm>
          <a:prstGeom prst="rect">
            <a:avLst/>
          </a:prstGeom>
        </p:spPr>
      </p:pic>
      <p:pic>
        <p:nvPicPr>
          <p:cNvPr id="30" name="Picture 29" descr="fig1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79" y="3347649"/>
            <a:ext cx="2586724" cy="1940043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447716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/>
              <a:t>Laplacian-ul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funcții</a:t>
            </a:r>
            <a:r>
              <a:rPr lang="en-US" dirty="0" smtClean="0"/>
              <a:t> </a:t>
            </a:r>
            <a:r>
              <a:rPr lang="en-US" dirty="0" err="1" smtClean="0"/>
              <a:t>Gaussiene</a:t>
            </a:r>
            <a:r>
              <a:rPr lang="en-US" dirty="0" smtClean="0"/>
              <a:t> – 2D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325" y="5546080"/>
            <a:ext cx="556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MATLAB:</a:t>
            </a:r>
            <a:r>
              <a:rPr lang="en-US" sz="2400" dirty="0" smtClean="0">
                <a:solidFill>
                  <a:srgbClr val="0000FF"/>
                </a:solidFill>
              </a:rPr>
              <a:t> h = </a:t>
            </a:r>
            <a:r>
              <a:rPr lang="en-US" sz="2400" dirty="0" err="1" smtClean="0">
                <a:solidFill>
                  <a:srgbClr val="0000FF"/>
                </a:solidFill>
              </a:rPr>
              <a:t>fspecial</a:t>
            </a:r>
            <a:r>
              <a:rPr lang="en-US" sz="2400" dirty="0" smtClean="0">
                <a:solidFill>
                  <a:srgbClr val="0000FF"/>
                </a:solidFill>
              </a:rPr>
              <a:t>(‘log’, size, sigma)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5156967" y="5252410"/>
            <a:ext cx="1408929" cy="1473200"/>
            <a:chOff x="2564454" y="5189811"/>
            <a:chExt cx="1408929" cy="1473200"/>
          </a:xfrm>
        </p:grpSpPr>
        <p:grpSp>
          <p:nvGrpSpPr>
            <p:cNvPr id="55" name="Group 5"/>
            <p:cNvGrpSpPr>
              <a:grpSpLocks/>
            </p:cNvGrpSpPr>
            <p:nvPr/>
          </p:nvGrpSpPr>
          <p:grpSpPr bwMode="auto">
            <a:xfrm>
              <a:off x="2564454" y="5189811"/>
              <a:ext cx="1408929" cy="1473200"/>
              <a:chOff x="144" y="144"/>
              <a:chExt cx="1152" cy="1136"/>
            </a:xfrm>
          </p:grpSpPr>
          <p:sp>
            <p:nvSpPr>
              <p:cNvPr id="57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8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59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0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1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2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3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4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153" y="160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endParaRPr lang="en-US" sz="2400" dirty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66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7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8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69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0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1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2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3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564454" y="5220573"/>
              <a:ext cx="13979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0    1   0 1   -4   1  </a:t>
              </a:r>
            </a:p>
            <a:p>
              <a:r>
                <a:rPr lang="en-US" sz="2800" b="1" dirty="0" smtClean="0"/>
                <a:t>0    </a:t>
              </a:r>
              <a:r>
                <a:rPr lang="en-US" sz="2800" b="1" dirty="0"/>
                <a:t>1</a:t>
              </a:r>
              <a:r>
                <a:rPr lang="en-US" sz="2800" b="1" dirty="0" smtClean="0"/>
                <a:t>   0</a:t>
              </a:r>
              <a:endParaRPr lang="en-US" sz="2800" b="1" dirty="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096778" y="6079279"/>
            <a:ext cx="1997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Exemplu</a:t>
            </a:r>
            <a:r>
              <a:rPr lang="en-US" dirty="0" smtClean="0"/>
              <a:t> particular de </a:t>
            </a:r>
            <a:r>
              <a:rPr lang="en-US" dirty="0" err="1" smtClean="0"/>
              <a:t>filtru</a:t>
            </a:r>
            <a:r>
              <a:rPr lang="en-US" dirty="0" smtClean="0"/>
              <a:t> </a:t>
            </a:r>
            <a:r>
              <a:rPr lang="en-US" dirty="0" err="1" smtClean="0"/>
              <a:t>Laplacian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378877" y="2697108"/>
            <a:ext cx="213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Forma </a:t>
            </a:r>
            <a:r>
              <a:rPr lang="en-US" dirty="0" err="1" smtClean="0"/>
              <a:t>generală</a:t>
            </a:r>
            <a:r>
              <a:rPr lang="en-US" dirty="0" smtClean="0"/>
              <a:t> a </a:t>
            </a:r>
            <a:r>
              <a:rPr lang="en-US" dirty="0" err="1" smtClean="0"/>
              <a:t>unui</a:t>
            </a:r>
            <a:r>
              <a:rPr lang="en-US" dirty="0" smtClean="0"/>
              <a:t> </a:t>
            </a:r>
            <a:r>
              <a:rPr lang="en-US" dirty="0" err="1" smtClean="0"/>
              <a:t>filtru</a:t>
            </a:r>
            <a:r>
              <a:rPr lang="en-US" dirty="0" smtClean="0"/>
              <a:t> </a:t>
            </a:r>
            <a:r>
              <a:rPr lang="en-US" dirty="0" err="1" smtClean="0"/>
              <a:t>Laplacian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mexican</a:t>
            </a:r>
            <a:r>
              <a:rPr lang="en-US" dirty="0" smtClean="0"/>
              <a:t> hat)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2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5" grpId="0"/>
      <p:bldP spid="74" grpId="0"/>
      <p:bldP spid="7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/>
              <a:t>Metoda</a:t>
            </a:r>
            <a:r>
              <a:rPr lang="en-US" dirty="0" smtClean="0"/>
              <a:t> </a:t>
            </a:r>
            <a:r>
              <a:rPr lang="en-US" dirty="0" err="1" smtClean="0"/>
              <a:t>Laplacianul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funcții</a:t>
            </a:r>
            <a:r>
              <a:rPr lang="en-US" dirty="0" smtClean="0"/>
              <a:t> </a:t>
            </a:r>
            <a:r>
              <a:rPr lang="en-US" dirty="0" err="1" smtClean="0"/>
              <a:t>Gaussiene</a:t>
            </a:r>
            <a:endParaRPr lang="en-US" dirty="0" smtClean="0"/>
          </a:p>
        </p:txBody>
      </p:sp>
      <p:pic>
        <p:nvPicPr>
          <p:cNvPr id="2" name="Picture 1" descr="Lena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0" y="1550098"/>
            <a:ext cx="2064015" cy="2064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2707" y="3602107"/>
            <a:ext cx="23494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E = edge(</a:t>
            </a:r>
            <a:r>
              <a:rPr lang="en-US" sz="1600" dirty="0" err="1">
                <a:solidFill>
                  <a:srgbClr val="0000FF"/>
                </a:solidFill>
              </a:rPr>
              <a:t>imgGray</a:t>
            </a:r>
            <a:r>
              <a:rPr lang="en-US" sz="1600" dirty="0">
                <a:solidFill>
                  <a:srgbClr val="0000FF"/>
                </a:solidFill>
              </a:rPr>
              <a:t>,'</a:t>
            </a:r>
            <a:r>
              <a:rPr lang="en-US" sz="1600" dirty="0" err="1">
                <a:solidFill>
                  <a:srgbClr val="0000FF"/>
                </a:solidFill>
              </a:rPr>
              <a:t>sobel</a:t>
            </a:r>
            <a:r>
              <a:rPr lang="en-US" sz="1600" dirty="0">
                <a:solidFill>
                  <a:srgbClr val="0000FF"/>
                </a:solidFill>
              </a:rPr>
              <a:t>');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figure,imshow</a:t>
            </a:r>
            <a:r>
              <a:rPr lang="en-US" sz="1600" dirty="0">
                <a:solidFill>
                  <a:srgbClr val="0000FF"/>
                </a:solidFill>
              </a:rPr>
              <a:t>(E</a:t>
            </a:r>
            <a:r>
              <a:rPr lang="en-US" sz="1600" dirty="0" smtClean="0">
                <a:solidFill>
                  <a:srgbClr val="0000FF"/>
                </a:solidFill>
              </a:rPr>
              <a:t>)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5135" y="6274174"/>
            <a:ext cx="2546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E </a:t>
            </a:r>
            <a:r>
              <a:rPr lang="en-US" sz="1600" dirty="0">
                <a:solidFill>
                  <a:srgbClr val="0000FF"/>
                </a:solidFill>
              </a:rPr>
              <a:t>= edge(</a:t>
            </a:r>
            <a:r>
              <a:rPr lang="en-US" sz="1600" dirty="0" err="1">
                <a:solidFill>
                  <a:srgbClr val="0000FF"/>
                </a:solidFill>
              </a:rPr>
              <a:t>imgGray</a:t>
            </a:r>
            <a:r>
              <a:rPr lang="en-US" sz="1600" dirty="0">
                <a:solidFill>
                  <a:srgbClr val="0000FF"/>
                </a:solidFill>
              </a:rPr>
              <a:t>,'</a:t>
            </a:r>
            <a:r>
              <a:rPr lang="en-US" sz="1600" dirty="0" err="1">
                <a:solidFill>
                  <a:srgbClr val="0000FF"/>
                </a:solidFill>
              </a:rPr>
              <a:t>prewitt</a:t>
            </a:r>
            <a:r>
              <a:rPr lang="en-US" sz="1600" dirty="0">
                <a:solidFill>
                  <a:srgbClr val="0000FF"/>
                </a:solidFill>
              </a:rPr>
              <a:t>');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figure,imshow</a:t>
            </a:r>
            <a:r>
              <a:rPr lang="en-US" sz="1600" dirty="0">
                <a:solidFill>
                  <a:srgbClr val="0000FF"/>
                </a:solidFill>
              </a:rPr>
              <a:t>(E)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2851" y="3602107"/>
            <a:ext cx="25511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E </a:t>
            </a:r>
            <a:r>
              <a:rPr lang="en-US" sz="1600" dirty="0">
                <a:solidFill>
                  <a:srgbClr val="0000FF"/>
                </a:solidFill>
              </a:rPr>
              <a:t>= edge(</a:t>
            </a:r>
            <a:r>
              <a:rPr lang="en-US" sz="1600" dirty="0" err="1">
                <a:solidFill>
                  <a:srgbClr val="0000FF"/>
                </a:solidFill>
              </a:rPr>
              <a:t>imgGray</a:t>
            </a:r>
            <a:r>
              <a:rPr lang="en-US" sz="1600" dirty="0">
                <a:solidFill>
                  <a:srgbClr val="0000FF"/>
                </a:solidFill>
              </a:rPr>
              <a:t>,'</a:t>
            </a:r>
            <a:r>
              <a:rPr lang="en-US" sz="1600" dirty="0" err="1">
                <a:solidFill>
                  <a:srgbClr val="0000FF"/>
                </a:solidFill>
              </a:rPr>
              <a:t>roberts</a:t>
            </a:r>
            <a:r>
              <a:rPr lang="en-US" sz="1600" dirty="0">
                <a:solidFill>
                  <a:srgbClr val="0000FF"/>
                </a:solidFill>
              </a:rPr>
              <a:t>');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figure,imshow</a:t>
            </a:r>
            <a:r>
              <a:rPr lang="en-US" sz="1600" dirty="0">
                <a:solidFill>
                  <a:srgbClr val="0000FF"/>
                </a:solidFill>
              </a:rPr>
              <a:t>(E</a:t>
            </a:r>
            <a:r>
              <a:rPr lang="en-US" sz="1600" dirty="0" smtClean="0">
                <a:solidFill>
                  <a:srgbClr val="0000FF"/>
                </a:solidFill>
              </a:rPr>
              <a:t>)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4" name="Picture 3" descr="Lena_sobe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30" y="1550098"/>
            <a:ext cx="2064015" cy="2064015"/>
          </a:xfrm>
          <a:prstGeom prst="rect">
            <a:avLst/>
          </a:prstGeom>
        </p:spPr>
      </p:pic>
      <p:pic>
        <p:nvPicPr>
          <p:cNvPr id="5" name="Picture 4" descr="Lena_rober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95" y="1550098"/>
            <a:ext cx="2064015" cy="2064015"/>
          </a:xfrm>
          <a:prstGeom prst="rect">
            <a:avLst/>
          </a:prstGeom>
        </p:spPr>
      </p:pic>
      <p:pic>
        <p:nvPicPr>
          <p:cNvPr id="6" name="Picture 5" descr="Lena_prewit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75" y="4222165"/>
            <a:ext cx="2064015" cy="2064015"/>
          </a:xfrm>
          <a:prstGeom prst="rect">
            <a:avLst/>
          </a:prstGeom>
        </p:spPr>
      </p:pic>
      <p:pic>
        <p:nvPicPr>
          <p:cNvPr id="7" name="Picture 6" descr="Lena_lo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30" y="4234593"/>
            <a:ext cx="2051587" cy="20515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3727" y="6286180"/>
            <a:ext cx="25511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E </a:t>
            </a:r>
            <a:r>
              <a:rPr lang="en-US" sz="1600" dirty="0">
                <a:solidFill>
                  <a:srgbClr val="0000FF"/>
                </a:solidFill>
              </a:rPr>
              <a:t>= edge(</a:t>
            </a:r>
            <a:r>
              <a:rPr lang="en-US" sz="1600" dirty="0" err="1">
                <a:solidFill>
                  <a:srgbClr val="0000FF"/>
                </a:solidFill>
              </a:rPr>
              <a:t>imgGray</a:t>
            </a:r>
            <a:r>
              <a:rPr lang="en-US" sz="1600" dirty="0" smtClean="0">
                <a:solidFill>
                  <a:srgbClr val="0000FF"/>
                </a:solidFill>
              </a:rPr>
              <a:t>,’log'</a:t>
            </a:r>
            <a:r>
              <a:rPr lang="en-US" sz="1600" dirty="0">
                <a:solidFill>
                  <a:srgbClr val="0000FF"/>
                </a:solidFill>
              </a:rPr>
              <a:t>);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figure,imshow</a:t>
            </a:r>
            <a:r>
              <a:rPr lang="en-US" sz="1600" dirty="0">
                <a:solidFill>
                  <a:srgbClr val="0000FF"/>
                </a:solidFill>
              </a:rPr>
              <a:t>(E</a:t>
            </a:r>
            <a:r>
              <a:rPr lang="en-US" sz="1600" dirty="0" smtClean="0">
                <a:solidFill>
                  <a:srgbClr val="0000FF"/>
                </a:solidFill>
              </a:rPr>
              <a:t>)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70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rgbClr val="000000"/>
                </a:solidFill>
              </a:rPr>
              <a:t>Proprietățile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filtrelor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u="sng" dirty="0" err="1" smtClean="0"/>
              <a:t>Filtre</a:t>
            </a:r>
            <a:r>
              <a:rPr lang="en-US" sz="2800" u="sng" dirty="0" smtClean="0"/>
              <a:t> de </a:t>
            </a:r>
            <a:r>
              <a:rPr lang="en-US" sz="2800" u="sng" dirty="0" err="1" smtClean="0"/>
              <a:t>blurare</a:t>
            </a:r>
            <a:r>
              <a:rPr lang="en-US" sz="2800" u="sng" dirty="0" smtClean="0"/>
              <a:t> (</a:t>
            </a:r>
            <a:r>
              <a:rPr lang="en-US" sz="2800" u="sng" dirty="0" err="1" smtClean="0"/>
              <a:t>cursul</a:t>
            </a:r>
            <a:r>
              <a:rPr lang="en-US" sz="2800" u="sng" dirty="0" smtClean="0"/>
              <a:t> </a:t>
            </a:r>
            <a:r>
              <a:rPr lang="en-US" sz="2800" u="sng" dirty="0" err="1" smtClean="0"/>
              <a:t>trecut</a:t>
            </a:r>
            <a:r>
              <a:rPr lang="en-US" sz="2800" u="sng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valori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pozitive</a:t>
            </a:r>
            <a:r>
              <a:rPr lang="en-US" sz="2000" dirty="0">
                <a:solidFill>
                  <a:srgbClr val="FF0000"/>
                </a:solidFill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suma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lor</a:t>
            </a:r>
            <a:r>
              <a:rPr lang="en-US" sz="2000" dirty="0">
                <a:solidFill>
                  <a:srgbClr val="FF0000"/>
                </a:solidFill>
              </a:rPr>
              <a:t> = 1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itchFamily="2" charset="2"/>
              </a:rPr>
              <a:t>pentru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F0000"/>
                </a:solidFill>
                <a:sym typeface="Wingdings" pitchFamily="2" charset="2"/>
              </a:rPr>
              <a:t>regiuni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F0000"/>
                </a:solidFill>
                <a:sym typeface="Wingdings" pitchFamily="2" charset="2"/>
              </a:rPr>
              <a:t>constante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, output = input;</a:t>
            </a:r>
            <a:endParaRPr lang="en-US" sz="20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gradul</a:t>
            </a:r>
            <a:r>
              <a:rPr lang="en-US" sz="2000" dirty="0">
                <a:solidFill>
                  <a:srgbClr val="FF0000"/>
                </a:solidFill>
              </a:rPr>
              <a:t> de </a:t>
            </a:r>
            <a:r>
              <a:rPr lang="en-US" sz="2000" dirty="0" err="1" smtClean="0">
                <a:solidFill>
                  <a:srgbClr val="FF0000"/>
                </a:solidFill>
              </a:rPr>
              <a:t>blurare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proporțional</a:t>
            </a:r>
            <a:r>
              <a:rPr lang="en-US" sz="2000" dirty="0">
                <a:solidFill>
                  <a:srgbClr val="FF0000"/>
                </a:solidFill>
              </a:rPr>
              <a:t> cu </a:t>
            </a:r>
            <a:r>
              <a:rPr lang="en-US" sz="2000" dirty="0" err="1">
                <a:solidFill>
                  <a:srgbClr val="FF0000"/>
                </a:solidFill>
              </a:rPr>
              <a:t>dimensiunea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filtrului</a:t>
            </a:r>
            <a:r>
              <a:rPr lang="en-US" sz="2000" dirty="0">
                <a:solidFill>
                  <a:srgbClr val="FF0000"/>
                </a:solidFill>
              </a:rPr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elimină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regiunile</a:t>
            </a:r>
            <a:r>
              <a:rPr lang="en-US" sz="2000" dirty="0">
                <a:solidFill>
                  <a:srgbClr val="FF0000"/>
                </a:solidFill>
              </a:rPr>
              <a:t> de </a:t>
            </a:r>
            <a:r>
              <a:rPr lang="en-US" sz="2000" dirty="0" err="1">
                <a:solidFill>
                  <a:srgbClr val="FF0000"/>
                </a:solidFill>
              </a:rPr>
              <a:t>pixeli</a:t>
            </a:r>
            <a:r>
              <a:rPr lang="en-US" sz="2000" dirty="0">
                <a:solidFill>
                  <a:srgbClr val="FF0000"/>
                </a:solidFill>
              </a:rPr>
              <a:t> cu </a:t>
            </a:r>
            <a:r>
              <a:rPr lang="en-US" sz="2000" dirty="0" err="1">
                <a:solidFill>
                  <a:srgbClr val="FF0000"/>
                </a:solidFill>
              </a:rPr>
              <a:t>varianță</a:t>
            </a:r>
            <a:r>
              <a:rPr lang="en-US" sz="2000" dirty="0">
                <a:solidFill>
                  <a:srgbClr val="FF0000"/>
                </a:solidFill>
              </a:rPr>
              <a:t> mare </a:t>
            </a:r>
            <a:r>
              <a:rPr lang="en-US" sz="2000" dirty="0" err="1">
                <a:solidFill>
                  <a:srgbClr val="FF0000"/>
                </a:solidFill>
              </a:rPr>
              <a:t>în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intensitate</a:t>
            </a:r>
            <a:r>
              <a:rPr lang="en-US" sz="2000" dirty="0">
                <a:solidFill>
                  <a:srgbClr val="FF0000"/>
                </a:solidFill>
              </a:rPr>
              <a:t> ( “high-frequency”); se </a:t>
            </a:r>
            <a:r>
              <a:rPr lang="en-US" sz="2000" dirty="0" err="1">
                <a:solidFill>
                  <a:srgbClr val="FF0000"/>
                </a:solidFill>
              </a:rPr>
              <a:t>mai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numesc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filtre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trece-jos</a:t>
            </a:r>
            <a:r>
              <a:rPr lang="en-US" sz="2000" dirty="0">
                <a:solidFill>
                  <a:srgbClr val="FF0000"/>
                </a:solidFill>
              </a:rPr>
              <a:t> (“low-pass”)</a:t>
            </a:r>
          </a:p>
          <a:p>
            <a:pPr eaLnBrk="1" hangingPunct="1">
              <a:buFontTx/>
              <a:buNone/>
            </a:pPr>
            <a:endParaRPr lang="en-US" sz="800" dirty="0" smtClean="0"/>
          </a:p>
          <a:p>
            <a:pPr eaLnBrk="1" hangingPunct="1"/>
            <a:r>
              <a:rPr lang="en-US" sz="2800" u="sng" dirty="0" err="1" smtClean="0"/>
              <a:t>Filtre</a:t>
            </a:r>
            <a:r>
              <a:rPr lang="en-US" sz="2800" u="sng" dirty="0" smtClean="0"/>
              <a:t> </a:t>
            </a:r>
            <a:r>
              <a:rPr lang="en-US" sz="2800" u="sng" dirty="0" err="1" smtClean="0"/>
              <a:t>pentru</a:t>
            </a:r>
            <a:r>
              <a:rPr lang="en-US" sz="2800" u="sng" dirty="0" smtClean="0"/>
              <a:t> </a:t>
            </a:r>
            <a:r>
              <a:rPr lang="en-US" sz="2800" u="sng" dirty="0" err="1" smtClean="0"/>
              <a:t>detectarea</a:t>
            </a:r>
            <a:r>
              <a:rPr lang="en-US" sz="2800" u="sng" dirty="0" smtClean="0"/>
              <a:t> </a:t>
            </a:r>
            <a:r>
              <a:rPr lang="en-US" sz="2800" u="sng" dirty="0" err="1" smtClean="0"/>
              <a:t>muchiilor</a:t>
            </a:r>
            <a:endParaRPr lang="en-US" sz="2800" u="sng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valori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opuse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pentru</a:t>
            </a:r>
            <a:r>
              <a:rPr lang="en-US" sz="2000" dirty="0" smtClean="0">
                <a:solidFill>
                  <a:srgbClr val="FF0000"/>
                </a:solidFill>
              </a:rPr>
              <a:t> a </a:t>
            </a:r>
            <a:r>
              <a:rPr lang="en-US" sz="2000" dirty="0" err="1" smtClean="0">
                <a:solidFill>
                  <a:srgbClr val="FF0000"/>
                </a:solidFill>
              </a:rPr>
              <a:t>avea</a:t>
            </a:r>
            <a:r>
              <a:rPr lang="en-US" sz="2000" dirty="0" smtClean="0">
                <a:solidFill>
                  <a:srgbClr val="FF0000"/>
                </a:solidFill>
              </a:rPr>
              <a:t> un </a:t>
            </a:r>
            <a:r>
              <a:rPr lang="en-US" sz="2000" dirty="0" err="1" smtClean="0">
                <a:solidFill>
                  <a:srgbClr val="FF0000"/>
                </a:solidFill>
              </a:rPr>
              <a:t>răspuns</a:t>
            </a:r>
            <a:r>
              <a:rPr lang="en-US" sz="2000" dirty="0" smtClean="0">
                <a:solidFill>
                  <a:srgbClr val="FF0000"/>
                </a:solidFill>
              </a:rPr>
              <a:t> mare </a:t>
            </a:r>
            <a:r>
              <a:rPr lang="en-US" sz="2000" dirty="0" err="1" smtClean="0">
                <a:solidFill>
                  <a:srgbClr val="FF0000"/>
                </a:solidFill>
              </a:rPr>
              <a:t>în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regiuni</a:t>
            </a:r>
            <a:r>
              <a:rPr lang="en-US" sz="2000" dirty="0" smtClean="0">
                <a:solidFill>
                  <a:srgbClr val="FF0000"/>
                </a:solidFill>
              </a:rPr>
              <a:t> cu contrast mare </a:t>
            </a:r>
            <a:endParaRPr lang="en-US" sz="20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suma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lor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en-US" sz="2000" dirty="0" smtClean="0">
                <a:solidFill>
                  <a:srgbClr val="FF0000"/>
                </a:solidFill>
              </a:rPr>
              <a:t>0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2000" dirty="0" err="1">
                <a:solidFill>
                  <a:srgbClr val="FF0000"/>
                </a:solidFill>
                <a:sym typeface="Wingdings" pitchFamily="2" charset="2"/>
              </a:rPr>
              <a:t>pentru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F0000"/>
                </a:solidFill>
                <a:sym typeface="Wingdings" pitchFamily="2" charset="2"/>
              </a:rPr>
              <a:t>regiuni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F0000"/>
                </a:solidFill>
                <a:sym typeface="Wingdings" pitchFamily="2" charset="2"/>
              </a:rPr>
              <a:t>constante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en-US" sz="2000" dirty="0" err="1" smtClean="0">
                <a:solidFill>
                  <a:srgbClr val="FF0000"/>
                </a:solidFill>
                <a:sym typeface="Wingdings" pitchFamily="2" charset="2"/>
              </a:rPr>
              <a:t>răspuns</a:t>
            </a:r>
            <a:r>
              <a:rPr lang="en-US" sz="2000" dirty="0" smtClean="0">
                <a:solidFill>
                  <a:srgbClr val="FF0000"/>
                </a:solidFill>
                <a:sym typeface="Wingdings" pitchFamily="2" charset="2"/>
              </a:rPr>
              <a:t> = 0;</a:t>
            </a:r>
            <a:endParaRPr lang="en-US" sz="20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 err="1" smtClean="0">
                <a:solidFill>
                  <a:srgbClr val="FF0000"/>
                </a:solidFill>
              </a:rPr>
              <a:t>ele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mai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mari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valori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în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punctele</a:t>
            </a:r>
            <a:r>
              <a:rPr lang="en-US" sz="2000" dirty="0" smtClean="0">
                <a:solidFill>
                  <a:srgbClr val="FF0000"/>
                </a:solidFill>
              </a:rPr>
              <a:t> de contrast maxim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/>
            <a:endParaRPr lang="en-US" sz="800" dirty="0" smtClean="0"/>
          </a:p>
          <a:p>
            <a:pPr lvl="1" eaLnBrk="1" hangingPunct="1"/>
            <a:endParaRPr lang="en-US" sz="26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K. </a:t>
            </a:r>
            <a:r>
              <a:rPr lang="en-US" sz="1200" b="0" dirty="0" err="1" smtClean="0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49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err="1" smtClean="0"/>
              <a:t>Exemplu</a:t>
            </a:r>
            <a:endParaRPr lang="en-US" dirty="0" smtClean="0"/>
          </a:p>
        </p:txBody>
      </p:sp>
      <p:pic>
        <p:nvPicPr>
          <p:cNvPr id="3" name="Picture 2" descr="flu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80" y="724364"/>
            <a:ext cx="7625588" cy="610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uture_mag_sobel_images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2" t="7731" r="9507" b="10934"/>
          <a:stretch/>
        </p:blipFill>
        <p:spPr>
          <a:xfrm>
            <a:off x="971580" y="742005"/>
            <a:ext cx="7625588" cy="6084048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err="1" smtClean="0"/>
              <a:t>Gradientul</a:t>
            </a:r>
            <a:r>
              <a:rPr lang="en-US" dirty="0" smtClean="0"/>
              <a:t> </a:t>
            </a:r>
            <a:r>
              <a:rPr lang="en-US" dirty="0" err="1" smtClean="0"/>
              <a:t>imaginii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35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Gradienți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68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err="1" smtClean="0"/>
              <a:t>Gradientul</a:t>
            </a:r>
            <a:r>
              <a:rPr lang="en-US" dirty="0" smtClean="0"/>
              <a:t> </a:t>
            </a:r>
            <a:r>
              <a:rPr lang="en-US" dirty="0" err="1" smtClean="0"/>
              <a:t>imaginii</a:t>
            </a:r>
            <a:endParaRPr lang="en-US" dirty="0" smtClean="0"/>
          </a:p>
        </p:txBody>
      </p:sp>
      <p:pic>
        <p:nvPicPr>
          <p:cNvPr id="6" name="Picture 5" descr="fluture_mag_sob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7" t="4956" r="11884" b="9423"/>
          <a:stretch/>
        </p:blipFill>
        <p:spPr>
          <a:xfrm>
            <a:off x="846707" y="742004"/>
            <a:ext cx="7750461" cy="60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1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err="1" smtClean="0"/>
              <a:t>Aplicarea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</a:t>
            </a:r>
            <a:r>
              <a:rPr lang="en-US" dirty="0" err="1" smtClean="0"/>
              <a:t>prag</a:t>
            </a:r>
            <a:r>
              <a:rPr lang="en-US" dirty="0" smtClean="0"/>
              <a:t> </a:t>
            </a:r>
            <a:r>
              <a:rPr lang="en-US" dirty="0" err="1" smtClean="0"/>
              <a:t>mic</a:t>
            </a:r>
            <a:endParaRPr lang="en-US" dirty="0" smtClean="0"/>
          </a:p>
        </p:txBody>
      </p:sp>
      <p:pic>
        <p:nvPicPr>
          <p:cNvPr id="10" name="Picture 9" descr="fluture_mag_bw_th_m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5087" r="12158" b="9423"/>
          <a:stretch/>
        </p:blipFill>
        <p:spPr>
          <a:xfrm>
            <a:off x="970186" y="742005"/>
            <a:ext cx="7626981" cy="60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err="1" smtClean="0"/>
              <a:t>Aplicarea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</a:t>
            </a:r>
            <a:r>
              <a:rPr lang="en-US" dirty="0" err="1" smtClean="0"/>
              <a:t>prag</a:t>
            </a:r>
            <a:r>
              <a:rPr lang="en-US" dirty="0" smtClean="0"/>
              <a:t> mare</a:t>
            </a:r>
          </a:p>
        </p:txBody>
      </p:sp>
      <p:pic>
        <p:nvPicPr>
          <p:cNvPr id="5" name="Picture 4" descr="fluture_mag_bw_th_ma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t="4985" r="11885" b="9215"/>
          <a:stretch/>
        </p:blipFill>
        <p:spPr>
          <a:xfrm>
            <a:off x="970185" y="746820"/>
            <a:ext cx="7626982" cy="611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799195"/>
            <a:ext cx="3706495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dirty="0" smtClean="0"/>
              <a:t>Imagine </a:t>
            </a:r>
            <a:r>
              <a:rPr lang="en-US" dirty="0" err="1" smtClean="0"/>
              <a:t>inițială</a:t>
            </a:r>
            <a:endParaRPr lang="en-US" dirty="0" smtClean="0"/>
          </a:p>
        </p:txBody>
      </p:sp>
      <p:pic>
        <p:nvPicPr>
          <p:cNvPr id="125956" name="Picture 5" descr="le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875" y="1417638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anny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08525" y="1417638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980305" y="5799195"/>
            <a:ext cx="3706495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dirty="0" err="1" smtClean="0"/>
              <a:t>Gradientul</a:t>
            </a:r>
            <a:r>
              <a:rPr lang="en-US" dirty="0" smtClean="0"/>
              <a:t> </a:t>
            </a:r>
            <a:r>
              <a:rPr lang="en-US" dirty="0" err="1" smtClean="0"/>
              <a:t>imaginii</a:t>
            </a:r>
            <a:endParaRPr lang="en-US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10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Metoda Canny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7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827588" y="3830638"/>
            <a:ext cx="949325" cy="13874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29031" name="TextBox 6"/>
          <p:cNvSpPr txBox="1">
            <a:spLocks noChangeArrowheads="1"/>
          </p:cNvSpPr>
          <p:nvPr/>
        </p:nvSpPr>
        <p:spPr bwMode="auto">
          <a:xfrm>
            <a:off x="7239000" y="1663879"/>
            <a:ext cx="1905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Cum </a:t>
            </a:r>
            <a:r>
              <a:rPr lang="en-US" dirty="0" err="1" smtClean="0">
                <a:solidFill>
                  <a:srgbClr val="000000"/>
                </a:solidFill>
              </a:rPr>
              <a:t>transformăm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aceste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regiuni</a:t>
            </a:r>
            <a:r>
              <a:rPr lang="en-US" dirty="0" smtClean="0">
                <a:solidFill>
                  <a:srgbClr val="000000"/>
                </a:solidFill>
              </a:rPr>
              <a:t> ale </a:t>
            </a:r>
            <a:r>
              <a:rPr lang="en-US" dirty="0" err="1" smtClean="0">
                <a:solidFill>
                  <a:srgbClr val="000000"/>
                </a:solidFill>
              </a:rPr>
              <a:t>gradientului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în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muchii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lățime</a:t>
            </a:r>
            <a:r>
              <a:rPr lang="en-US" dirty="0" smtClean="0">
                <a:solidFill>
                  <a:srgbClr val="000000"/>
                </a:solidFill>
              </a:rPr>
              <a:t> de un 1 pixel?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 descr="canny4"/>
          <p:cNvPicPr>
            <a:picLocks noChangeAspect="1" noChangeArrowheads="1"/>
          </p:cNvPicPr>
          <p:nvPr/>
        </p:nvPicPr>
        <p:blipFill>
          <a:blip r:embed="rId3" cstate="print"/>
          <a:srcRect l="52202" t="59885" r="19633" b="7004"/>
          <a:stretch>
            <a:fillRect/>
          </a:stretch>
        </p:blipFill>
        <p:spPr bwMode="auto">
          <a:xfrm>
            <a:off x="2514600" y="1019175"/>
            <a:ext cx="4381500" cy="5151438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rot="10800000" flipV="1">
            <a:off x="5229225" y="2552700"/>
            <a:ext cx="1971675" cy="167957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7200" y="100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Metoda Canny</a:t>
            </a:r>
            <a:endParaRPr lang="en-US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125499" y="6594759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133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/>
              <a:t>Eliminarea</a:t>
            </a:r>
            <a:r>
              <a:rPr lang="en-US" dirty="0" smtClean="0"/>
              <a:t> non-</a:t>
            </a:r>
            <a:r>
              <a:rPr lang="en-US" dirty="0" err="1" smtClean="0"/>
              <a:t>maximelor</a:t>
            </a:r>
            <a:endParaRPr lang="en-US" dirty="0" smtClean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5029200"/>
            <a:ext cx="7772400" cy="1143000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dirty="0" err="1" smtClean="0"/>
              <a:t>Verifică</a:t>
            </a:r>
            <a:r>
              <a:rPr lang="en-US" dirty="0" smtClean="0"/>
              <a:t> </a:t>
            </a:r>
            <a:r>
              <a:rPr lang="en-US" dirty="0" err="1" smtClean="0"/>
              <a:t>dacă</a:t>
            </a:r>
            <a:r>
              <a:rPr lang="en-US" dirty="0" smtClean="0"/>
              <a:t> </a:t>
            </a:r>
            <a:r>
              <a:rPr lang="en-US" dirty="0" err="1" smtClean="0"/>
              <a:t>pixelul</a:t>
            </a:r>
            <a:r>
              <a:rPr lang="en-US" dirty="0" smtClean="0"/>
              <a:t> </a:t>
            </a:r>
            <a:r>
              <a:rPr lang="en-US" dirty="0" err="1" smtClean="0"/>
              <a:t>curent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maxim local de-a </a:t>
            </a:r>
            <a:r>
              <a:rPr lang="en-US" dirty="0" err="1" smtClean="0"/>
              <a:t>lungul</a:t>
            </a:r>
            <a:r>
              <a:rPr lang="en-US" dirty="0" smtClean="0"/>
              <a:t> </a:t>
            </a:r>
            <a:r>
              <a:rPr lang="en-US" dirty="0" err="1" smtClean="0"/>
              <a:t>direcției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, </a:t>
            </a:r>
            <a:r>
              <a:rPr lang="en-US" dirty="0" err="1" smtClean="0"/>
              <a:t>selectează</a:t>
            </a:r>
            <a:r>
              <a:rPr lang="en-US" dirty="0" smtClean="0"/>
              <a:t> </a:t>
            </a:r>
            <a:r>
              <a:rPr lang="en-US" dirty="0" err="1" smtClean="0"/>
              <a:t>maximul</a:t>
            </a:r>
            <a:r>
              <a:rPr lang="en-US" dirty="0" smtClean="0"/>
              <a:t> de-a </a:t>
            </a:r>
            <a:r>
              <a:rPr lang="en-US" dirty="0" err="1" smtClean="0"/>
              <a:t>lungul</a:t>
            </a:r>
            <a:r>
              <a:rPr lang="en-US" dirty="0" smtClean="0"/>
              <a:t> </a:t>
            </a:r>
            <a:r>
              <a:rPr lang="en-US" dirty="0" err="1" smtClean="0"/>
              <a:t>lățimii</a:t>
            </a:r>
            <a:r>
              <a:rPr lang="en-US" dirty="0" smtClean="0"/>
              <a:t> </a:t>
            </a:r>
            <a:r>
              <a:rPr lang="en-US" dirty="0" err="1" smtClean="0"/>
              <a:t>muchiei</a:t>
            </a:r>
            <a:endParaRPr lang="en-US" dirty="0" smtClean="0"/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ecesită</a:t>
            </a:r>
            <a:r>
              <a:rPr lang="en-US" dirty="0" smtClean="0"/>
              <a:t> </a:t>
            </a:r>
            <a:r>
              <a:rPr lang="en-US" dirty="0" err="1" smtClean="0"/>
              <a:t>verificarea</a:t>
            </a:r>
            <a:r>
              <a:rPr lang="en-US" dirty="0" smtClean="0"/>
              <a:t> cu </a:t>
            </a:r>
            <a:r>
              <a:rPr lang="en-US" dirty="0" err="1" smtClean="0"/>
              <a:t>pixelii</a:t>
            </a:r>
            <a:r>
              <a:rPr lang="en-US" dirty="0" smtClean="0"/>
              <a:t> p </a:t>
            </a:r>
            <a:r>
              <a:rPr lang="en-US" dirty="0" err="1" smtClean="0"/>
              <a:t>şi</a:t>
            </a:r>
            <a:r>
              <a:rPr lang="en-US" dirty="0" smtClean="0"/>
              <a:t> r </a:t>
            </a:r>
            <a:r>
              <a:rPr lang="en-US" dirty="0" err="1" smtClean="0"/>
              <a:t>obținuți</a:t>
            </a:r>
            <a:r>
              <a:rPr lang="en-US" dirty="0" smtClean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interpolare</a:t>
            </a:r>
            <a:endParaRPr lang="en-US" dirty="0" smtClean="0"/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125499" y="6577118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73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97375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/>
              <a:t>Metoda</a:t>
            </a:r>
            <a:r>
              <a:rPr lang="en-US" dirty="0" smtClean="0"/>
              <a:t> Canny</a:t>
            </a:r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dirty="0" err="1" smtClean="0">
                <a:solidFill>
                  <a:srgbClr val="000000"/>
                </a:solidFill>
              </a:rPr>
              <a:t>ubțiere</a:t>
            </a:r>
            <a:endParaRPr lang="en-US" dirty="0">
              <a:solidFill>
                <a:srgbClr val="000000"/>
              </a:solidFill>
            </a:endParaRPr>
          </a:p>
          <a:p>
            <a:pPr marL="342900" indent="-342900" algn="ctr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eliminarea</a:t>
            </a:r>
            <a:r>
              <a:rPr lang="en-US" dirty="0" smtClean="0">
                <a:solidFill>
                  <a:srgbClr val="000000"/>
                </a:solidFill>
              </a:rPr>
              <a:t> non-</a:t>
            </a:r>
            <a:r>
              <a:rPr lang="en-US" dirty="0" err="1" smtClean="0">
                <a:solidFill>
                  <a:srgbClr val="000000"/>
                </a:solidFill>
              </a:rPr>
              <a:t>maximelor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9880" y="1236841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4608513" y="4378325"/>
            <a:ext cx="657225" cy="292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8338" y="3136900"/>
            <a:ext cx="193516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solidFill>
                  <a:srgbClr val="000000"/>
                </a:solidFill>
              </a:rPr>
              <a:t>Problemă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err="1" smtClean="0">
                <a:solidFill>
                  <a:srgbClr val="000000"/>
                </a:solidFill>
              </a:rPr>
              <a:t>pixelii</a:t>
            </a:r>
            <a:r>
              <a:rPr lang="en-US" sz="2400" dirty="0" smtClean="0">
                <a:solidFill>
                  <a:srgbClr val="000000"/>
                </a:solidFill>
              </a:rPr>
              <a:t> de-a </a:t>
            </a:r>
            <a:r>
              <a:rPr lang="en-US" sz="2400" dirty="0" err="1" smtClean="0">
                <a:solidFill>
                  <a:srgbClr val="000000"/>
                </a:solidFill>
              </a:rPr>
              <a:t>lungul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acestei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muchii</a:t>
            </a:r>
            <a:r>
              <a:rPr lang="en-US" sz="2400" dirty="0" smtClean="0">
                <a:solidFill>
                  <a:srgbClr val="000000"/>
                </a:solidFill>
              </a:rPr>
              <a:t> nu au “</a:t>
            </a:r>
            <a:r>
              <a:rPr lang="en-US" sz="2400" dirty="0" err="1" smtClean="0">
                <a:solidFill>
                  <a:srgbClr val="000000"/>
                </a:solidFill>
              </a:rPr>
              <a:t>supraviețuit</a:t>
            </a:r>
            <a:r>
              <a:rPr lang="en-US" sz="2400" dirty="0" smtClean="0">
                <a:solidFill>
                  <a:srgbClr val="000000"/>
                </a:solidFill>
              </a:rPr>
              <a:t>”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41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6" grpId="0"/>
      <p:bldP spid="6" grpId="0" animBg="1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72400" cy="1143000"/>
          </a:xfrm>
        </p:spPr>
        <p:txBody>
          <a:bodyPr/>
          <a:lstStyle/>
          <a:p>
            <a:r>
              <a:rPr lang="en-US" dirty="0" err="1" smtClean="0"/>
              <a:t>Prag</a:t>
            </a:r>
            <a:r>
              <a:rPr lang="en-US" dirty="0" smtClean="0"/>
              <a:t> mare + </a:t>
            </a:r>
            <a:r>
              <a:rPr lang="en-US" dirty="0" err="1" smtClean="0"/>
              <a:t>prag</a:t>
            </a:r>
            <a:r>
              <a:rPr lang="en-US" dirty="0" smtClean="0"/>
              <a:t> </a:t>
            </a:r>
            <a:r>
              <a:rPr lang="en-US" dirty="0" err="1" smtClean="0"/>
              <a:t>mic</a:t>
            </a:r>
            <a:endParaRPr lang="en-US" dirty="0" smtClean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701675" y="1600200"/>
            <a:ext cx="7772400" cy="4114800"/>
          </a:xfrm>
        </p:spPr>
        <p:txBody>
          <a:bodyPr/>
          <a:lstStyle/>
          <a:p>
            <a:r>
              <a:rPr lang="en-US" sz="2800" dirty="0" err="1" smtClean="0"/>
              <a:t>Foloseşte</a:t>
            </a:r>
            <a:r>
              <a:rPr lang="en-US" sz="2800" dirty="0" smtClean="0"/>
              <a:t> un </a:t>
            </a:r>
            <a:r>
              <a:rPr lang="en-US" sz="2800" dirty="0" err="1" smtClean="0"/>
              <a:t>prag</a:t>
            </a:r>
            <a:r>
              <a:rPr lang="en-US" sz="2800" dirty="0" smtClean="0"/>
              <a:t> de </a:t>
            </a:r>
            <a:r>
              <a:rPr lang="en-US" sz="2800" dirty="0" err="1" smtClean="0"/>
              <a:t>valoare</a:t>
            </a:r>
            <a:r>
              <a:rPr lang="en-US" sz="2800" dirty="0" smtClean="0"/>
              <a:t> mare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a </a:t>
            </a:r>
            <a:r>
              <a:rPr lang="en-US" sz="2800" dirty="0" err="1" smtClean="0"/>
              <a:t>găsi</a:t>
            </a:r>
            <a:r>
              <a:rPr lang="en-US" sz="2800" dirty="0" smtClean="0"/>
              <a:t> </a:t>
            </a:r>
            <a:r>
              <a:rPr lang="en-US" sz="2800" dirty="0" err="1" smtClean="0"/>
              <a:t>începutul</a:t>
            </a:r>
            <a:r>
              <a:rPr lang="en-US" sz="2800" dirty="0" smtClean="0"/>
              <a:t> </a:t>
            </a:r>
            <a:r>
              <a:rPr lang="en-US" sz="2800" dirty="0" err="1" smtClean="0"/>
              <a:t>conturului</a:t>
            </a:r>
            <a:r>
              <a:rPr lang="en-US" sz="2800" dirty="0" smtClean="0"/>
              <a:t>, </a:t>
            </a:r>
            <a:r>
              <a:rPr lang="en-US" sz="2800" dirty="0" err="1" smtClean="0"/>
              <a:t>apoi</a:t>
            </a:r>
            <a:r>
              <a:rPr lang="en-US" sz="2800" dirty="0" smtClean="0"/>
              <a:t> </a:t>
            </a:r>
            <a:r>
              <a:rPr lang="en-US" sz="2800" dirty="0" err="1" smtClean="0"/>
              <a:t>foloseşte</a:t>
            </a:r>
            <a:r>
              <a:rPr lang="en-US" sz="2800" dirty="0" smtClean="0"/>
              <a:t> un </a:t>
            </a:r>
            <a:r>
              <a:rPr lang="en-US" sz="2800" dirty="0" err="1" smtClean="0"/>
              <a:t>prag</a:t>
            </a:r>
            <a:r>
              <a:rPr lang="en-US" sz="2800" dirty="0" smtClean="0"/>
              <a:t> </a:t>
            </a:r>
            <a:r>
              <a:rPr lang="en-US" sz="2800" dirty="0" err="1" smtClean="0"/>
              <a:t>mic</a:t>
            </a:r>
            <a:r>
              <a:rPr lang="en-US" sz="2800" dirty="0" smtClean="0"/>
              <a:t>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a continua </a:t>
            </a:r>
            <a:r>
              <a:rPr lang="en-US" sz="2800" dirty="0" err="1" smtClean="0"/>
              <a:t>găsirea</a:t>
            </a:r>
            <a:r>
              <a:rPr lang="en-US" sz="2800" dirty="0" smtClean="0"/>
              <a:t> </a:t>
            </a:r>
            <a:r>
              <a:rPr lang="en-US" sz="2800" dirty="0" err="1" smtClean="0"/>
              <a:t>conturului</a:t>
            </a:r>
            <a:r>
              <a:rPr lang="en-US" sz="2800" dirty="0" smtClean="0"/>
              <a:t>.</a:t>
            </a:r>
            <a:endParaRPr lang="en-US" sz="2800" b="1" dirty="0" smtClean="0"/>
          </a:p>
        </p:txBody>
      </p:sp>
      <p:sp>
        <p:nvSpPr>
          <p:cNvPr id="132100" name="Freeform 4"/>
          <p:cNvSpPr>
            <a:spLocks/>
          </p:cNvSpPr>
          <p:nvPr/>
        </p:nvSpPr>
        <p:spPr bwMode="auto">
          <a:xfrm>
            <a:off x="311150" y="3960813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32101" name="Freeform 5"/>
          <p:cNvSpPr>
            <a:spLocks/>
          </p:cNvSpPr>
          <p:nvPr/>
        </p:nvSpPr>
        <p:spPr bwMode="auto">
          <a:xfrm>
            <a:off x="2978150" y="3998913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32102" name="Freeform 6"/>
          <p:cNvSpPr>
            <a:spLocks/>
          </p:cNvSpPr>
          <p:nvPr/>
        </p:nvSpPr>
        <p:spPr bwMode="auto">
          <a:xfrm>
            <a:off x="5467350" y="4697413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32103" name="Freeform 7"/>
          <p:cNvSpPr>
            <a:spLocks/>
          </p:cNvSpPr>
          <p:nvPr/>
        </p:nvSpPr>
        <p:spPr bwMode="auto">
          <a:xfrm>
            <a:off x="6178550" y="4545013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18389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Seitz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34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err="1"/>
              <a:t>Prag</a:t>
            </a:r>
            <a:r>
              <a:rPr lang="en-US" dirty="0"/>
              <a:t> mare + </a:t>
            </a:r>
            <a:r>
              <a:rPr lang="en-US" dirty="0" err="1"/>
              <a:t>prag</a:t>
            </a:r>
            <a:r>
              <a:rPr lang="en-US" dirty="0"/>
              <a:t> </a:t>
            </a:r>
            <a:r>
              <a:rPr lang="en-US" dirty="0" err="1"/>
              <a:t>mic</a:t>
            </a:r>
            <a:endParaRPr lang="en-US" dirty="0" smtClean="0"/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467100" y="647700"/>
            <a:ext cx="2209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3795713" y="3200400"/>
            <a:ext cx="18293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cs typeface="Arial" pitchFamily="34" charset="0"/>
              </a:rPr>
              <a:t>i</a:t>
            </a: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magine 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inițială</a:t>
            </a:r>
            <a:endParaRPr lang="en-US" sz="2000" b="1" dirty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4150" y="3829050"/>
            <a:ext cx="2838452" cy="2746375"/>
            <a:chOff x="116" y="2412"/>
            <a:chExt cx="1788" cy="1730"/>
          </a:xfrm>
        </p:grpSpPr>
        <p:pic>
          <p:nvPicPr>
            <p:cNvPr id="13313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343" y="2213"/>
              <a:ext cx="1236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4" name="Text Box 7"/>
            <p:cNvSpPr txBox="1">
              <a:spLocks noChangeArrowheads="1"/>
            </p:cNvSpPr>
            <p:nvPr/>
          </p:nvSpPr>
          <p:spPr bwMode="auto">
            <a:xfrm>
              <a:off x="116" y="3696"/>
              <a:ext cx="1788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rgbClr val="000000"/>
                  </a:solidFill>
                  <a:cs typeface="Arial" pitchFamily="34" charset="0"/>
                </a:rPr>
                <a:t>a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plicarea</a:t>
              </a: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 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unui</a:t>
              </a: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cs typeface="Arial" pitchFamily="34" charset="0"/>
                </a:rPr>
                <a:t>p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rag</a:t>
              </a: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 mare</a:t>
              </a:r>
              <a:endParaRPr lang="en-US" sz="2000" b="1" dirty="0">
                <a:solidFill>
                  <a:srgbClr val="000000"/>
                </a:solidFill>
                <a:cs typeface="Arial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(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muchii</a:t>
              </a: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 “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tari</a:t>
              </a: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”)</a:t>
              </a:r>
              <a:endParaRPr lang="en-US" sz="20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46437" y="3829050"/>
            <a:ext cx="2662238" cy="2746375"/>
            <a:chOff x="2045" y="2412"/>
            <a:chExt cx="1677" cy="1730"/>
          </a:xfrm>
        </p:grpSpPr>
        <p:pic>
          <p:nvPicPr>
            <p:cNvPr id="133131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2273" y="2203"/>
              <a:ext cx="1215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2" name="Text Box 10"/>
            <p:cNvSpPr txBox="1">
              <a:spLocks noChangeArrowheads="1"/>
            </p:cNvSpPr>
            <p:nvPr/>
          </p:nvSpPr>
          <p:spPr bwMode="auto">
            <a:xfrm>
              <a:off x="2045" y="3696"/>
              <a:ext cx="1677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rgbClr val="000000"/>
                  </a:solidFill>
                  <a:cs typeface="Arial" pitchFamily="34" charset="0"/>
                </a:rPr>
                <a:t>a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plicarea</a:t>
              </a: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 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unui</a:t>
              </a: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 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prag</a:t>
              </a: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 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mic</a:t>
              </a:r>
              <a:endParaRPr lang="en-US" sz="2000" b="1" dirty="0">
                <a:solidFill>
                  <a:srgbClr val="000000"/>
                </a:solidFill>
                <a:cs typeface="Arial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(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muchii</a:t>
              </a: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 “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slabe</a:t>
              </a: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”)</a:t>
              </a:r>
              <a:endParaRPr lang="en-US" sz="20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324601" y="3829050"/>
            <a:ext cx="2605088" cy="2438400"/>
            <a:chOff x="3984" y="2412"/>
            <a:chExt cx="1641" cy="1536"/>
          </a:xfrm>
        </p:grpSpPr>
        <p:pic>
          <p:nvPicPr>
            <p:cNvPr id="13312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5400000">
              <a:off x="4198" y="2198"/>
              <a:ext cx="1203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0" name="Text Box 13"/>
            <p:cNvSpPr txBox="1">
              <a:spLocks noChangeArrowheads="1"/>
            </p:cNvSpPr>
            <p:nvPr/>
          </p:nvSpPr>
          <p:spPr bwMode="auto">
            <a:xfrm>
              <a:off x="3998" y="3696"/>
              <a:ext cx="162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rgbClr val="000000"/>
                  </a:solidFill>
                  <a:cs typeface="Arial" pitchFamily="34" charset="0"/>
                </a:rPr>
                <a:t>b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inarizare</a:t>
              </a:r>
              <a:r>
                <a:rPr lang="en-US" sz="2000" b="1" dirty="0" smtClean="0">
                  <a:solidFill>
                    <a:srgbClr val="000000"/>
                  </a:solidFill>
                  <a:cs typeface="Arial" pitchFamily="34" charset="0"/>
                </a:rPr>
                <a:t> cu </a:t>
              </a:r>
              <a:r>
                <a:rPr lang="en-US" sz="2000" b="1" dirty="0" err="1" smtClean="0">
                  <a:solidFill>
                    <a:srgbClr val="000000"/>
                  </a:solidFill>
                  <a:cs typeface="Arial" pitchFamily="34" charset="0"/>
                </a:rPr>
                <a:t>histereză</a:t>
              </a:r>
              <a:endParaRPr lang="en-US" sz="20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194063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L. </a:t>
            </a:r>
            <a:r>
              <a:rPr lang="en-US" sz="1200" dirty="0" err="1" smtClean="0"/>
              <a:t>Fei-Fei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220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err="1"/>
              <a:t>Prag</a:t>
            </a:r>
            <a:r>
              <a:rPr lang="en-US" dirty="0"/>
              <a:t> mare + </a:t>
            </a:r>
            <a:r>
              <a:rPr lang="en-US" dirty="0" err="1"/>
              <a:t>prag</a:t>
            </a:r>
            <a:r>
              <a:rPr lang="en-US" dirty="0"/>
              <a:t> </a:t>
            </a:r>
            <a:r>
              <a:rPr lang="en-US" dirty="0" err="1"/>
              <a:t>mic</a:t>
            </a:r>
            <a:endParaRPr lang="en-US" dirty="0" smtClean="0"/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3719514" y="2743200"/>
            <a:ext cx="1766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Arial" pitchFamily="34" charset="0"/>
              </a:rPr>
              <a:t>original image</a:t>
            </a:r>
          </a:p>
        </p:txBody>
      </p:sp>
      <p:pic>
        <p:nvPicPr>
          <p:cNvPr id="133133" name="Picture 6"/>
          <p:cNvPicPr>
            <a:picLocks noChangeAspect="1" noChangeArrowheads="1"/>
          </p:cNvPicPr>
          <p:nvPr/>
        </p:nvPicPr>
        <p:blipFill>
          <a:blip r:embed="rId3" cstate="print"/>
          <a:srcRect l="34021" t="32425" r="11610" b="41121"/>
          <a:stretch>
            <a:fillRect/>
          </a:stretch>
        </p:blipFill>
        <p:spPr bwMode="auto">
          <a:xfrm rot="5400000">
            <a:off x="80434" y="2205567"/>
            <a:ext cx="296333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4" name="Text Box 7"/>
          <p:cNvSpPr txBox="1">
            <a:spLocks noChangeArrowheads="1"/>
          </p:cNvSpPr>
          <p:nvPr/>
        </p:nvSpPr>
        <p:spPr bwMode="auto">
          <a:xfrm>
            <a:off x="109151" y="4708525"/>
            <a:ext cx="28392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cs typeface="Arial" pitchFamily="34" charset="0"/>
              </a:rPr>
              <a:t>a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plicarea</a:t>
            </a: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unui</a:t>
            </a: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prag</a:t>
            </a: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 mare</a:t>
            </a:r>
            <a:endParaRPr lang="en-US" sz="2000" b="1" dirty="0">
              <a:solidFill>
                <a:srgbClr val="000000"/>
              </a:solidFill>
              <a:cs typeface="Arial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(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muchii</a:t>
            </a: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 “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tari</a:t>
            </a: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”)</a:t>
            </a:r>
            <a:endParaRPr lang="en-US" sz="2000" b="1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33131" name="Picture 9"/>
          <p:cNvPicPr>
            <a:picLocks noChangeAspect="1" noChangeArrowheads="1"/>
          </p:cNvPicPr>
          <p:nvPr/>
        </p:nvPicPr>
        <p:blipFill>
          <a:blip r:embed="rId4" cstate="print"/>
          <a:srcRect l="30617" t="32394" r="14074" b="41151"/>
          <a:stretch>
            <a:fillRect/>
          </a:stretch>
        </p:blipFill>
        <p:spPr bwMode="auto">
          <a:xfrm rot="5400000">
            <a:off x="3128431" y="2205570"/>
            <a:ext cx="296333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2" name="Text Box 10"/>
          <p:cNvSpPr txBox="1">
            <a:spLocks noChangeArrowheads="1"/>
          </p:cNvSpPr>
          <p:nvPr/>
        </p:nvSpPr>
        <p:spPr bwMode="auto">
          <a:xfrm>
            <a:off x="3169788" y="4708525"/>
            <a:ext cx="26615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0000"/>
                </a:solidFill>
                <a:cs typeface="Arial" pitchFamily="34" charset="0"/>
              </a:rPr>
              <a:t>a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plicarea</a:t>
            </a: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unui</a:t>
            </a: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prag</a:t>
            </a: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mic</a:t>
            </a:r>
            <a:endParaRPr lang="en-US" sz="2000" b="1" dirty="0">
              <a:solidFill>
                <a:srgbClr val="000000"/>
              </a:solidFill>
              <a:cs typeface="Arial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(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muchii</a:t>
            </a: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 “</a:t>
            </a:r>
            <a:r>
              <a:rPr lang="en-US" sz="2000" b="1" dirty="0" err="1" smtClean="0">
                <a:solidFill>
                  <a:srgbClr val="000000"/>
                </a:solidFill>
                <a:cs typeface="Arial" pitchFamily="34" charset="0"/>
              </a:rPr>
              <a:t>slabe</a:t>
            </a:r>
            <a:r>
              <a:rPr lang="en-US" sz="2000" b="1" dirty="0" smtClean="0">
                <a:solidFill>
                  <a:srgbClr val="000000"/>
                </a:solidFill>
                <a:cs typeface="Arial" pitchFamily="34" charset="0"/>
              </a:rPr>
              <a:t>”)</a:t>
            </a:r>
            <a:endParaRPr lang="en-US" sz="2000" b="1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33129" name="Picture 12"/>
          <p:cNvPicPr>
            <a:picLocks noChangeAspect="1" noChangeArrowheads="1"/>
          </p:cNvPicPr>
          <p:nvPr/>
        </p:nvPicPr>
        <p:blipFill>
          <a:blip r:embed="rId5" cstate="print"/>
          <a:srcRect l="29445" t="32322" r="13258" b="41207"/>
          <a:stretch>
            <a:fillRect/>
          </a:stretch>
        </p:blipFill>
        <p:spPr bwMode="auto">
          <a:xfrm rot="5400000">
            <a:off x="6138334" y="2167468"/>
            <a:ext cx="303953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0" name="Text Box 13"/>
          <p:cNvSpPr txBox="1">
            <a:spLocks noChangeArrowheads="1"/>
          </p:cNvSpPr>
          <p:nvPr/>
        </p:nvSpPr>
        <p:spPr bwMode="auto">
          <a:xfrm>
            <a:off x="6143237" y="4708525"/>
            <a:ext cx="28392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/>
              <a:t>a</a:t>
            </a:r>
            <a:r>
              <a:rPr lang="en-US" sz="2000" b="1" dirty="0" err="1" smtClean="0"/>
              <a:t>plicarea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unui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prag</a:t>
            </a:r>
            <a:r>
              <a:rPr lang="en-US" sz="2000" b="1" dirty="0" smtClean="0"/>
              <a:t> </a:t>
            </a:r>
            <a:r>
              <a:rPr lang="en-US" sz="2000" b="1" dirty="0"/>
              <a:t>mare </a:t>
            </a:r>
            <a:endParaRPr lang="en-US" sz="2000" b="1" dirty="0" smtClean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/>
              <a:t>+ </a:t>
            </a:r>
            <a:r>
              <a:rPr lang="en-US" sz="2000" b="1" dirty="0" err="1" smtClean="0"/>
              <a:t>aplicare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prag</a:t>
            </a:r>
            <a:r>
              <a:rPr lang="en-US" sz="2000" b="1" dirty="0" smtClean="0"/>
              <a:t> </a:t>
            </a:r>
            <a:r>
              <a:rPr lang="en-US" sz="2000" b="1" dirty="0" err="1"/>
              <a:t>mic</a:t>
            </a:r>
            <a:endParaRPr lang="en-US" sz="20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676400" y="2971800"/>
            <a:ext cx="1066800" cy="685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24400" y="3124200"/>
            <a:ext cx="1066800" cy="685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72400" y="3124200"/>
            <a:ext cx="1066800" cy="685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194063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L. </a:t>
            </a:r>
            <a:r>
              <a:rPr lang="en-US" sz="1200" dirty="0" err="1" smtClean="0"/>
              <a:t>Fei-Fei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929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smtClean="0"/>
              <a:t>Derivate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dirty="0" err="1" smtClean="0"/>
              <a:t>muchii</a:t>
            </a:r>
            <a:endParaRPr lang="en-US" dirty="0" smtClean="0"/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081461" y="2514600"/>
            <a:ext cx="9930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imagine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00405" y="2254250"/>
            <a:ext cx="2743205" cy="2725738"/>
            <a:chOff x="2016" y="1420"/>
            <a:chExt cx="1728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2085" y="1420"/>
              <a:ext cx="157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uncția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de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intensitate</a:t>
              </a: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/>
              </a:r>
              <a:b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(de-a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lungul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liniei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roşii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)</a:t>
              </a:r>
              <a:endParaRPr lang="en-US" kern="120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5" y="2290768"/>
            <a:ext cx="2743202" cy="2689230"/>
            <a:chOff x="3888" y="1443"/>
            <a:chExt cx="1728" cy="1694"/>
          </a:xfrm>
        </p:grpSpPr>
        <p:sp>
          <p:nvSpPr>
            <p:cNvPr id="110606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10609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0610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4171" y="1443"/>
              <a:ext cx="113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erivata</a:t>
              </a: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funcției</a:t>
              </a: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 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intensitate</a:t>
              </a:r>
              <a:endParaRPr lang="en-US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5940433" y="3276601"/>
            <a:ext cx="3187706" cy="3205163"/>
            <a:chOff x="3742" y="2064"/>
            <a:chExt cx="2008" cy="2019"/>
          </a:xfrm>
        </p:grpSpPr>
        <p:sp>
          <p:nvSpPr>
            <p:cNvPr id="110603" name="Line 19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4" name="Line 20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5" name="Text Box 21"/>
            <p:cNvSpPr txBox="1">
              <a:spLocks noChangeArrowheads="1"/>
            </p:cNvSpPr>
            <p:nvPr/>
          </p:nvSpPr>
          <p:spPr bwMode="auto">
            <a:xfrm>
              <a:off x="3742" y="3676"/>
              <a:ext cx="2008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uchiile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corespund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punctelor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de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extrem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ale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derivatei</a:t>
              </a:r>
              <a:endPara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814070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 </a:t>
            </a:r>
            <a:r>
              <a:rPr lang="en-US" sz="2800" dirty="0" err="1">
                <a:solidFill>
                  <a:srgbClr val="000000"/>
                </a:solidFill>
                <a:latin typeface="Arial" pitchFamily="34" charset="0"/>
              </a:rPr>
              <a:t>m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uchie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este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locul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în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care se produce o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schimbare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bruscă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a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funcției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de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intensitate</a:t>
            </a:r>
            <a:endParaRPr lang="en-US" sz="28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337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Calculul</a:t>
            </a:r>
            <a:r>
              <a:rPr lang="en-US" sz="4000" dirty="0" smtClean="0"/>
              <a:t> </a:t>
            </a:r>
            <a:r>
              <a:rPr lang="en-US" sz="4000" dirty="0" err="1" smtClean="0"/>
              <a:t>derivatelor</a:t>
            </a:r>
            <a:r>
              <a:rPr lang="en-US" sz="4000" dirty="0" smtClean="0"/>
              <a:t> </a:t>
            </a:r>
            <a:r>
              <a:rPr lang="en-US" sz="4000" dirty="0" err="1" smtClean="0"/>
              <a:t>prin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4000" dirty="0" err="1" smtClean="0"/>
              <a:t>corelație</a:t>
            </a:r>
            <a:r>
              <a:rPr lang="en-US" sz="4000" dirty="0" smtClean="0"/>
              <a:t>/</a:t>
            </a:r>
            <a:r>
              <a:rPr lang="en-US" sz="4000" dirty="0" err="1" smtClean="0"/>
              <a:t>convoluție</a:t>
            </a:r>
            <a:endParaRPr lang="en-US" sz="4000" dirty="0" smtClean="0"/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446088" y="1238250"/>
            <a:ext cx="8142287" cy="561975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sz="2400" dirty="0" err="1" smtClean="0"/>
              <a:t>Pentru</a:t>
            </a:r>
            <a:r>
              <a:rPr lang="en-US" sz="2400" dirty="0" smtClean="0"/>
              <a:t> o </a:t>
            </a:r>
            <a:r>
              <a:rPr lang="en-US" sz="2400" dirty="0" err="1" smtClean="0"/>
              <a:t>funcție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f(</a:t>
            </a:r>
            <a:r>
              <a:rPr lang="en-US" sz="2400" dirty="0" err="1" smtClean="0">
                <a:solidFill>
                  <a:srgbClr val="0000FF"/>
                </a:solidFill>
              </a:rPr>
              <a:t>x,y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  <a:r>
              <a:rPr lang="en-US" sz="2400" dirty="0" smtClean="0"/>
              <a:t>, </a:t>
            </a:r>
            <a:r>
              <a:rPr lang="en-US" sz="2400" dirty="0" err="1" smtClean="0"/>
              <a:t>derivata</a:t>
            </a:r>
            <a:r>
              <a:rPr lang="en-US" sz="2400" dirty="0" smtClean="0"/>
              <a:t> </a:t>
            </a:r>
            <a:r>
              <a:rPr lang="en-US" sz="2400" dirty="0" err="1" smtClean="0"/>
              <a:t>parțială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raport</a:t>
            </a:r>
            <a:r>
              <a:rPr lang="en-US" sz="2400" dirty="0" smtClean="0"/>
              <a:t> cu x </a:t>
            </a:r>
            <a:r>
              <a:rPr lang="en-US" sz="2400" dirty="0" err="1" smtClean="0"/>
              <a:t>este</a:t>
            </a:r>
            <a:r>
              <a:rPr lang="en-US" sz="2400" dirty="0" smtClean="0"/>
              <a:t>:</a:t>
            </a:r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1000" dirty="0" smtClean="0"/>
          </a:p>
          <a:p>
            <a:pPr marL="0" indent="0">
              <a:buFontTx/>
              <a:buNone/>
            </a:pP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cazul</a:t>
            </a:r>
            <a:r>
              <a:rPr lang="en-US" sz="2400" dirty="0" smtClean="0"/>
              <a:t> </a:t>
            </a:r>
            <a:r>
              <a:rPr lang="en-US" sz="2400" dirty="0" err="1" smtClean="0"/>
              <a:t>discret</a:t>
            </a:r>
            <a:r>
              <a:rPr lang="en-US" sz="2400" dirty="0" smtClean="0"/>
              <a:t> (</a:t>
            </a:r>
            <a:r>
              <a:rPr lang="en-US" sz="2400" dirty="0" err="1" smtClean="0">
                <a:solidFill>
                  <a:srgbClr val="FF0000"/>
                </a:solidFill>
              </a:rPr>
              <a:t>cazul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imaginilor</a:t>
            </a:r>
            <a:r>
              <a:rPr lang="en-US" sz="2400" dirty="0" smtClean="0"/>
              <a:t>), </a:t>
            </a:r>
            <a:r>
              <a:rPr lang="en-US" sz="2400" dirty="0" err="1" smtClean="0"/>
              <a:t>putem</a:t>
            </a:r>
            <a:r>
              <a:rPr lang="en-US" sz="2400" dirty="0" smtClean="0"/>
              <a:t> </a:t>
            </a:r>
            <a:r>
              <a:rPr lang="en-US" sz="2400" dirty="0" err="1" smtClean="0"/>
              <a:t>aproxima</a:t>
            </a:r>
            <a:r>
              <a:rPr lang="en-US" sz="2400" dirty="0" smtClean="0"/>
              <a:t> </a:t>
            </a:r>
            <a:r>
              <a:rPr lang="en-US" sz="2400" dirty="0" err="1" smtClean="0"/>
              <a:t>derivata</a:t>
            </a:r>
            <a:r>
              <a:rPr lang="en-US" sz="2400" dirty="0" smtClean="0"/>
              <a:t> </a:t>
            </a:r>
            <a:r>
              <a:rPr lang="en-US" sz="2400" dirty="0" err="1" smtClean="0"/>
              <a:t>folosind</a:t>
            </a:r>
            <a:r>
              <a:rPr lang="en-US" sz="2400" dirty="0" smtClean="0"/>
              <a:t> </a:t>
            </a:r>
            <a:r>
              <a:rPr lang="en-US" sz="2400" dirty="0" err="1" smtClean="0"/>
              <a:t>diferențe</a:t>
            </a:r>
            <a:r>
              <a:rPr lang="en-US" sz="2400" dirty="0" smtClean="0"/>
              <a:t> finite:</a:t>
            </a:r>
          </a:p>
          <a:p>
            <a:pPr marL="0" indent="0"/>
            <a:endParaRPr lang="en-US" sz="2400" dirty="0" smtClean="0"/>
          </a:p>
          <a:p>
            <a:pPr marL="0" indent="0"/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r>
              <a:rPr lang="en-US" sz="2400" dirty="0" smtClean="0"/>
              <a:t>Care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filtrul</a:t>
            </a:r>
            <a:r>
              <a:rPr lang="en-US" sz="2400" dirty="0" smtClean="0"/>
              <a:t> de </a:t>
            </a:r>
            <a:r>
              <a:rPr lang="en-US" sz="2400" dirty="0" err="1" smtClean="0"/>
              <a:t>corelație</a:t>
            </a:r>
            <a:r>
              <a:rPr lang="en-US" sz="2400" dirty="0" smtClean="0"/>
              <a:t>/</a:t>
            </a:r>
            <a:r>
              <a:rPr lang="en-US" sz="2400" dirty="0" err="1" smtClean="0"/>
              <a:t>convoluție</a:t>
            </a:r>
            <a:r>
              <a:rPr lang="en-US" sz="2400" dirty="0" smtClean="0"/>
              <a:t> care </a:t>
            </a:r>
            <a:r>
              <a:rPr lang="en-US" sz="2400" dirty="0" err="1" smtClean="0"/>
              <a:t>implementează</a:t>
            </a:r>
            <a:r>
              <a:rPr lang="en-US" sz="2400" dirty="0" smtClean="0"/>
              <a:t> </a:t>
            </a:r>
            <a:r>
              <a:rPr lang="en-US" sz="2400" dirty="0" err="1" smtClean="0"/>
              <a:t>relația</a:t>
            </a:r>
            <a:r>
              <a:rPr lang="en-US" sz="2400" dirty="0" smtClean="0"/>
              <a:t> de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sus</a:t>
            </a:r>
            <a:r>
              <a:rPr lang="en-US" sz="2400" dirty="0" smtClean="0"/>
              <a:t>?</a:t>
            </a:r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595295"/>
              </p:ext>
            </p:extLst>
          </p:nvPr>
        </p:nvGraphicFramePr>
        <p:xfrm>
          <a:off x="1176338" y="1749425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4" imgW="2171520" imgH="393480" progId="Equation.3">
                  <p:embed/>
                </p:oleObj>
              </mc:Choice>
              <mc:Fallback>
                <p:oleObj name="Equation" r:id="rId4" imgW="2171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749425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002865"/>
              </p:ext>
            </p:extLst>
          </p:nvPr>
        </p:nvGraphicFramePr>
        <p:xfrm>
          <a:off x="1176338" y="4082618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Equation" r:id="rId6" imgW="1917360" imgH="393480" progId="Equation.3">
                  <p:embed/>
                </p:oleObj>
              </mc:Choice>
              <mc:Fallback>
                <p:oleObj name="Equation" r:id="rId6" imgW="1917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4082618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733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Filtre</a:t>
            </a:r>
            <a:r>
              <a:rPr lang="en-US" sz="4000" dirty="0" smtClean="0"/>
              <a:t> </a:t>
            </a:r>
            <a:r>
              <a:rPr lang="en-US" sz="4000" dirty="0" err="1" smtClean="0"/>
              <a:t>Sobel</a:t>
            </a:r>
            <a:endParaRPr lang="en-US" sz="4000" dirty="0" smtClean="0"/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3" cstate="print"/>
          <a:srcRect l="48772" t="2193" r="5710" b="50317"/>
          <a:stretch>
            <a:fillRect/>
          </a:stretch>
        </p:blipFill>
        <p:spPr bwMode="auto">
          <a:xfrm>
            <a:off x="10170581" y="1876778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85800" y="1190978"/>
            <a:ext cx="7924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err="1" smtClean="0"/>
              <a:t>Există</a:t>
            </a:r>
            <a:r>
              <a:rPr lang="en-US" sz="2600" dirty="0" smtClean="0"/>
              <a:t> </a:t>
            </a:r>
            <a:r>
              <a:rPr lang="en-US" sz="2600" dirty="0" err="1" smtClean="0"/>
              <a:t>aproximații</a:t>
            </a:r>
            <a:r>
              <a:rPr lang="en-US" sz="2600" dirty="0" smtClean="0"/>
              <a:t> </a:t>
            </a:r>
            <a:r>
              <a:rPr lang="en-US" sz="2600" dirty="0" err="1" smtClean="0"/>
              <a:t>mai</a:t>
            </a:r>
            <a:r>
              <a:rPr lang="en-US" sz="2600" dirty="0" smtClean="0"/>
              <a:t> </a:t>
            </a:r>
            <a:r>
              <a:rPr lang="en-US" sz="2600" dirty="0" err="1" smtClean="0"/>
              <a:t>bune</a:t>
            </a:r>
            <a:r>
              <a:rPr lang="en-US" sz="2600" dirty="0" smtClean="0"/>
              <a:t> </a:t>
            </a:r>
            <a:r>
              <a:rPr lang="en-US" sz="2600" dirty="0" err="1" smtClean="0"/>
              <a:t>pentru</a:t>
            </a:r>
            <a:r>
              <a:rPr lang="en-US" sz="2600" dirty="0" smtClean="0"/>
              <a:t> </a:t>
            </a:r>
            <a:r>
              <a:rPr lang="en-US" sz="2600" dirty="0" err="1" smtClean="0"/>
              <a:t>calcul</a:t>
            </a:r>
            <a:r>
              <a:rPr lang="en-US" sz="2600" dirty="0" smtClean="0"/>
              <a:t> </a:t>
            </a:r>
            <a:r>
              <a:rPr lang="en-US" sz="2600" dirty="0" err="1" smtClean="0"/>
              <a:t>derivatelor</a:t>
            </a:r>
            <a:r>
              <a:rPr lang="en-US" sz="2600" dirty="0" smtClean="0"/>
              <a:t>:</a:t>
            </a:r>
          </a:p>
          <a:p>
            <a:r>
              <a:rPr lang="en-US" sz="2600" dirty="0" err="1" smtClean="0"/>
              <a:t>filtre</a:t>
            </a:r>
            <a:r>
              <a:rPr lang="en-US" sz="2600" dirty="0" smtClean="0"/>
              <a:t> </a:t>
            </a:r>
            <a:r>
              <a:rPr lang="en-US" sz="2600" dirty="0" err="1" smtClean="0"/>
              <a:t>Sobel</a:t>
            </a:r>
            <a:r>
              <a:rPr lang="en-US" sz="2600" dirty="0" smtClean="0"/>
              <a:t>: </a:t>
            </a:r>
            <a:r>
              <a:rPr lang="en-US" sz="2600" dirty="0" err="1" smtClean="0"/>
              <a:t>calculează</a:t>
            </a:r>
            <a:r>
              <a:rPr lang="en-US" sz="2600" dirty="0" smtClean="0"/>
              <a:t> </a:t>
            </a:r>
            <a:r>
              <a:rPr lang="en-US" sz="2600" dirty="0" err="1" smtClean="0"/>
              <a:t>derivatele</a:t>
            </a:r>
            <a:r>
              <a:rPr lang="en-US" sz="2600" dirty="0" smtClean="0"/>
              <a:t> </a:t>
            </a:r>
            <a:r>
              <a:rPr lang="en-US" sz="2600" dirty="0" err="1" smtClean="0"/>
              <a:t>parțiale</a:t>
            </a:r>
            <a:r>
              <a:rPr lang="en-US" sz="2600" dirty="0" smtClean="0"/>
              <a:t> </a:t>
            </a:r>
            <a:r>
              <a:rPr lang="en-US" sz="2600" dirty="0" err="1" smtClean="0"/>
              <a:t>luând</a:t>
            </a:r>
            <a:r>
              <a:rPr lang="en-US" sz="2600" dirty="0" smtClean="0"/>
              <a:t> </a:t>
            </a:r>
            <a:r>
              <a:rPr lang="en-US" sz="2600" dirty="0" err="1" smtClean="0"/>
              <a:t>în</a:t>
            </a:r>
            <a:r>
              <a:rPr lang="en-US" sz="2600" dirty="0" smtClean="0"/>
              <a:t> 	</a:t>
            </a:r>
            <a:r>
              <a:rPr lang="en-US" sz="2600" dirty="0" err="1" smtClean="0"/>
              <a:t>considerare</a:t>
            </a:r>
            <a:r>
              <a:rPr lang="en-US" sz="2600" dirty="0" smtClean="0"/>
              <a:t> </a:t>
            </a:r>
            <a:r>
              <a:rPr lang="en-US" sz="2600" dirty="0" err="1" smtClean="0"/>
              <a:t>vecinătăți</a:t>
            </a:r>
            <a:r>
              <a:rPr lang="en-US" sz="2600" dirty="0" smtClean="0"/>
              <a:t> </a:t>
            </a:r>
            <a:r>
              <a:rPr lang="en-US" sz="2600" dirty="0" err="1" smtClean="0"/>
              <a:t>mai</a:t>
            </a:r>
            <a:r>
              <a:rPr lang="en-US" sz="2600" dirty="0" smtClean="0"/>
              <a:t> </a:t>
            </a:r>
            <a:r>
              <a:rPr lang="en-US" sz="2600" dirty="0" err="1" smtClean="0"/>
              <a:t>mari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2038498" y="4369793"/>
            <a:ext cx="272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Filtru</a:t>
            </a:r>
            <a:r>
              <a:rPr lang="en-US" dirty="0" smtClean="0"/>
              <a:t> </a:t>
            </a:r>
            <a:r>
              <a:rPr lang="en-US" dirty="0" err="1" smtClean="0"/>
              <a:t>Sobel</a:t>
            </a:r>
            <a:r>
              <a:rPr lang="en-US" dirty="0" smtClean="0"/>
              <a:t> vertical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derivatei</a:t>
            </a:r>
            <a:r>
              <a:rPr lang="en-US" dirty="0" smtClean="0"/>
              <a:t> </a:t>
            </a:r>
            <a:r>
              <a:rPr lang="en-US" dirty="0" err="1" smtClean="0"/>
              <a:t>parțiale</a:t>
            </a:r>
            <a:endParaRPr lang="en-US" dirty="0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5072864"/>
            <a:ext cx="1153645" cy="699454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66" y="5041192"/>
            <a:ext cx="1203814" cy="79622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998010" y="4386505"/>
            <a:ext cx="312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Filtru</a:t>
            </a:r>
            <a:r>
              <a:rPr lang="en-US" dirty="0" smtClean="0"/>
              <a:t> </a:t>
            </a:r>
            <a:r>
              <a:rPr lang="en-US" dirty="0" err="1" smtClean="0"/>
              <a:t>Sobel</a:t>
            </a:r>
            <a:r>
              <a:rPr lang="en-US" dirty="0" smtClean="0"/>
              <a:t> </a:t>
            </a:r>
            <a:r>
              <a:rPr lang="en-US" dirty="0" err="1" smtClean="0"/>
              <a:t>orizontal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derivatei</a:t>
            </a:r>
            <a:r>
              <a:rPr lang="en-US" dirty="0" smtClean="0"/>
              <a:t> </a:t>
            </a:r>
            <a:r>
              <a:rPr lang="en-US" dirty="0" err="1" smtClean="0"/>
              <a:t>parțiale</a:t>
            </a:r>
            <a:endParaRPr lang="en-US" dirty="0"/>
          </a:p>
        </p:txBody>
      </p:sp>
      <p:grpSp>
        <p:nvGrpSpPr>
          <p:cNvPr id="34" name="Group 5"/>
          <p:cNvGrpSpPr>
            <a:grpSpLocks/>
          </p:cNvGrpSpPr>
          <p:nvPr/>
        </p:nvGrpSpPr>
        <p:grpSpPr bwMode="auto">
          <a:xfrm>
            <a:off x="2449816" y="2701929"/>
            <a:ext cx="1408929" cy="1473200"/>
            <a:chOff x="144" y="144"/>
            <a:chExt cx="1152" cy="1136"/>
          </a:xfrm>
        </p:grpSpPr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0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153" y="160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7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0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1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460823" y="2682214"/>
            <a:ext cx="139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-1  0    1</a:t>
            </a:r>
          </a:p>
          <a:p>
            <a:r>
              <a:rPr lang="en-US" sz="3000" b="1" dirty="0" smtClean="0"/>
              <a:t>-2  0    2</a:t>
            </a:r>
            <a:endParaRPr lang="en-US" sz="3000" b="1" dirty="0"/>
          </a:p>
          <a:p>
            <a:r>
              <a:rPr lang="en-US" sz="3000" b="1" dirty="0" smtClean="0"/>
              <a:t>-1  0    1 </a:t>
            </a:r>
          </a:p>
        </p:txBody>
      </p:sp>
      <p:grpSp>
        <p:nvGrpSpPr>
          <p:cNvPr id="53" name="Group 5"/>
          <p:cNvGrpSpPr>
            <a:grpSpLocks/>
          </p:cNvGrpSpPr>
          <p:nvPr/>
        </p:nvGrpSpPr>
        <p:grpSpPr bwMode="auto">
          <a:xfrm>
            <a:off x="5501814" y="2725681"/>
            <a:ext cx="1408929" cy="1473200"/>
            <a:chOff x="144" y="144"/>
            <a:chExt cx="1152" cy="1136"/>
          </a:xfrm>
        </p:grpSpPr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7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1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2" name="Rectangle 14"/>
            <p:cNvSpPr>
              <a:spLocks noChangeArrowheads="1"/>
            </p:cNvSpPr>
            <p:nvPr/>
          </p:nvSpPr>
          <p:spPr bwMode="auto">
            <a:xfrm>
              <a:off x="153" y="160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5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6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7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0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512821" y="2705966"/>
            <a:ext cx="139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lain"/>
            </a:pPr>
            <a:r>
              <a:rPr lang="en-US" sz="3000" b="1" dirty="0" smtClean="0"/>
              <a:t>2   1</a:t>
            </a:r>
          </a:p>
          <a:p>
            <a:r>
              <a:rPr lang="en-US" sz="3000" b="1" dirty="0" smtClean="0"/>
              <a:t>0   0    0    -1  -2 -1 </a:t>
            </a:r>
          </a:p>
        </p:txBody>
      </p:sp>
    </p:spTree>
    <p:extLst>
      <p:ext uri="{BB962C8B-B14F-4D97-AF65-F5344CB8AC3E}">
        <p14:creationId xmlns:p14="http://schemas.microsoft.com/office/powerpoint/2010/main" val="388882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  <p:bldP spid="52" grpId="0"/>
      <p:bldP spid="7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h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19158</TotalTime>
  <Words>2099</Words>
  <Application>Microsoft Macintosh PowerPoint</Application>
  <PresentationFormat>On-screen Show (4:3)</PresentationFormat>
  <Paragraphs>540</Paragraphs>
  <Slides>69</Slides>
  <Notes>56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Calibri</vt:lpstr>
      <vt:lpstr>Calibri (Body)</vt:lpstr>
      <vt:lpstr>Courier New</vt:lpstr>
      <vt:lpstr>ＭＳ Ｐゴシック</vt:lpstr>
      <vt:lpstr>Wingdings</vt:lpstr>
      <vt:lpstr>Arial</vt:lpstr>
      <vt:lpstr>Office Theme</vt:lpstr>
      <vt:lpstr>Equation</vt:lpstr>
      <vt:lpstr>Photo Editor Photo</vt:lpstr>
      <vt:lpstr>Concepte și aplicații în  Vederea Artificială </vt:lpstr>
      <vt:lpstr>PowerPoint Presentation</vt:lpstr>
      <vt:lpstr>PowerPoint Presentation</vt:lpstr>
      <vt:lpstr>Detectarea liniilor</vt:lpstr>
      <vt:lpstr>PowerPoint Presentation</vt:lpstr>
      <vt:lpstr>Gradienți</vt:lpstr>
      <vt:lpstr>Derivate şi muchii</vt:lpstr>
      <vt:lpstr>Calculul derivatelor prin  corelație/convoluție</vt:lpstr>
      <vt:lpstr>Filtre Sobel</vt:lpstr>
      <vt:lpstr>Alte filtre pentru diferențe finite</vt:lpstr>
      <vt:lpstr>Gradientul unei imagini</vt:lpstr>
      <vt:lpstr>Calculul gradientului unei imagini</vt:lpstr>
      <vt:lpstr>PowerPoint Presentation</vt:lpstr>
      <vt:lpstr>Calculul gradientului unei imagini</vt:lpstr>
      <vt:lpstr>Calculul gradientului unei imagini</vt:lpstr>
      <vt:lpstr>Calculul gradientului unei imagini</vt:lpstr>
      <vt:lpstr>Calculul gradientului unei imagini</vt:lpstr>
      <vt:lpstr>Calculul gradientului unei imagini</vt:lpstr>
      <vt:lpstr>Calculul gradientului unei imagini</vt:lpstr>
      <vt:lpstr>Tema 2: Redimensionarea imaginilor cu păstrarea conținutului</vt:lpstr>
      <vt:lpstr>Redimensionarea imaginilor  cu păstrarea conținutului</vt:lpstr>
      <vt:lpstr>Redimensionarea imaginilor  cu păstrarea conținutului</vt:lpstr>
      <vt:lpstr>PowerPoint Presentation</vt:lpstr>
      <vt:lpstr>Ideea de bază</vt:lpstr>
      <vt:lpstr>Ideea de bază – eliminare de drumuri</vt:lpstr>
      <vt:lpstr>PowerPoint Presentation</vt:lpstr>
      <vt:lpstr>Cum identicăm drumul de cost minim?</vt:lpstr>
      <vt:lpstr>PowerPoint Presentation</vt:lpstr>
      <vt:lpstr>PowerPoint Presentation</vt:lpstr>
      <vt:lpstr>PowerPoint Presentation</vt:lpstr>
      <vt:lpstr>Exemplu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Eliminarea unei regiuni din imagine</vt:lpstr>
      <vt:lpstr>Cum transformăm  gradienții în muchii?</vt:lpstr>
      <vt:lpstr>Funcția ‘edge’ în MATLAB</vt:lpstr>
      <vt:lpstr>Metodele Sobel + Roberts + Prewitt</vt:lpstr>
      <vt:lpstr>Metodele Sobel + Roberts + Prewitt</vt:lpstr>
      <vt:lpstr>Metodele Sobel + Roberts + Prewitt</vt:lpstr>
      <vt:lpstr>Obținerea filtrului Laplacian</vt:lpstr>
      <vt:lpstr>Efectul zgomotului – 1D</vt:lpstr>
      <vt:lpstr>Soluție:  blurăm cu un filtru Gaussian – 1D</vt:lpstr>
      <vt:lpstr>Proprietatea de diferențiabilitate  a convoluției</vt:lpstr>
      <vt:lpstr>1D</vt:lpstr>
      <vt:lpstr>Laplacian-ul unei funcții Gaussiene – 1D</vt:lpstr>
      <vt:lpstr>PowerPoint Presentation</vt:lpstr>
      <vt:lpstr>1D</vt:lpstr>
      <vt:lpstr>PowerPoint Presentation</vt:lpstr>
      <vt:lpstr>PowerPoint Presentation</vt:lpstr>
      <vt:lpstr>PowerPoint Presentation</vt:lpstr>
      <vt:lpstr>Derivata a doua a filtrelor Gaussiane</vt:lpstr>
      <vt:lpstr>Laplacian-ul unei funcții Gaussiene – 2D</vt:lpstr>
      <vt:lpstr>Metoda Laplacianul unei funcții Gaussiene</vt:lpstr>
      <vt:lpstr>Proprietățile filtrelor</vt:lpstr>
      <vt:lpstr>Exemplu</vt:lpstr>
      <vt:lpstr>Gradientul imaginii</vt:lpstr>
      <vt:lpstr>Gradientul imaginii</vt:lpstr>
      <vt:lpstr>Aplicarea unui prag mic</vt:lpstr>
      <vt:lpstr>Aplicarea unui prag mare</vt:lpstr>
      <vt:lpstr>PowerPoint Presentation</vt:lpstr>
      <vt:lpstr>PowerPoint Presentation</vt:lpstr>
      <vt:lpstr>Eliminarea non-maximelor</vt:lpstr>
      <vt:lpstr>Metoda Canny</vt:lpstr>
      <vt:lpstr>Prag mare + prag mic</vt:lpstr>
      <vt:lpstr>Prag mare + prag mic</vt:lpstr>
      <vt:lpstr>Prag mare + prag mic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Cursul 3</dc:title>
  <dc:creator>Bogdan Alexe</dc:creator>
  <cp:lastModifiedBy>Microsoft Office User</cp:lastModifiedBy>
  <cp:revision>214</cp:revision>
  <dcterms:created xsi:type="dcterms:W3CDTF">2014-10-01T07:52:01Z</dcterms:created>
  <dcterms:modified xsi:type="dcterms:W3CDTF">2017-11-01T14:53:33Z</dcterms:modified>
</cp:coreProperties>
</file>